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447f2e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e447f2e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447f2e7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447f2e7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447f2e7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e447f2e7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47f2e76_0_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e447f2e76_0_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e447f2e76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e447f2e76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447f2e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e447f2e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e3fe105a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e3fe105a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e3fe105a6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e3fe105a6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e447f2e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e447f2e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e47866b1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e47866b1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447f2e7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e447f2e7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447f2e7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447f2e7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447f2e7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e447f2e7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	 		 		 	 	 		</a:t>
            </a:r>
            <a:endParaRPr>
              <a:solidFill>
                <a:srgbClr val="F3F3F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			</a:t>
            </a:r>
            <a:endParaRPr>
              <a:solidFill>
                <a:srgbClr val="F3F3F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				</a:t>
            </a:r>
            <a:endParaRPr>
              <a:solidFill>
                <a:srgbClr val="F3F3F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					</a:t>
            </a:r>
            <a:endParaRPr>
              <a:solidFill>
                <a:srgbClr val="F3F3F3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Effects of Input Nuclear Physics on Core Collapse Supernova Simulations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Brandon Barker</a:t>
            </a:r>
            <a:r>
              <a:rPr baseline="30000" lang="en"/>
              <a:t>1</a:t>
            </a:r>
            <a:r>
              <a:rPr lang="en"/>
              <a:t>, Theo Cooper</a:t>
            </a:r>
            <a:r>
              <a:rPr baseline="30000" lang="en"/>
              <a:t>2</a:t>
            </a:r>
            <a:r>
              <a:rPr lang="en"/>
              <a:t>, Mike Pajkos</a:t>
            </a:r>
            <a:r>
              <a:rPr baseline="30000" lang="en"/>
              <a:t>3</a:t>
            </a:r>
            <a:r>
              <a:rPr lang="en"/>
              <a:t>, Jenn Ranta</a:t>
            </a:r>
            <a:r>
              <a:rPr baseline="30000" lang="en"/>
              <a:t>3</a:t>
            </a:r>
            <a:r>
              <a:rPr lang="en"/>
              <a:t>, MacKenzie Warren</a:t>
            </a:r>
            <a:r>
              <a:rPr baseline="30000" lang="en"/>
              <a:t>3 </a:t>
            </a:r>
            <a:r>
              <a:rPr lang="en" sz="2600"/>
              <a:t>,</a:t>
            </a:r>
            <a:r>
              <a:rPr lang="en"/>
              <a:t>Sean Couch</a:t>
            </a:r>
            <a:r>
              <a:rPr baseline="30000" lang="en"/>
              <a:t>3</a:t>
            </a:r>
            <a:r>
              <a:rPr lang="en"/>
              <a:t> </a:t>
            </a:r>
            <a:endParaRPr baseline="30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1200"/>
              <a:t>1</a:t>
            </a:r>
            <a:r>
              <a:rPr lang="en" sz="1200"/>
              <a:t>University of Tennessee, </a:t>
            </a:r>
            <a:r>
              <a:rPr baseline="30000" lang="en" sz="1200"/>
              <a:t>2</a:t>
            </a:r>
            <a:r>
              <a:rPr lang="en" sz="1200"/>
              <a:t>Johns Hopkins University, </a:t>
            </a:r>
            <a:r>
              <a:rPr baseline="30000" lang="en" sz="1200"/>
              <a:t>3</a:t>
            </a:r>
            <a:r>
              <a:rPr lang="en" sz="1200"/>
              <a:t>Michigan State University</a:t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47100" y="4350900"/>
            <a:ext cx="2383787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7850" y="4302975"/>
            <a:ext cx="792600" cy="7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311700" y="21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Plot</a:t>
            </a:r>
            <a:endParaRPr/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2789" y="0"/>
            <a:ext cx="53112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311700" y="218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Big Plot</a:t>
            </a:r>
            <a:endParaRPr/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3" y="946725"/>
            <a:ext cx="2098387" cy="41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3"/>
          <p:cNvCxnSpPr/>
          <p:nvPr/>
        </p:nvCxnSpPr>
        <p:spPr>
          <a:xfrm rot="10800000">
            <a:off x="2157325" y="960975"/>
            <a:ext cx="1742700" cy="8760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3"/>
          <p:cNvCxnSpPr/>
          <p:nvPr/>
        </p:nvCxnSpPr>
        <p:spPr>
          <a:xfrm flipH="1">
            <a:off x="2157325" y="4663075"/>
            <a:ext cx="1978200" cy="226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3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2789" y="0"/>
            <a:ext cx="531122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simulations further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 results from Theo’s work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Get optical detection information</a:t>
            </a:r>
            <a:endParaRPr/>
          </a:p>
        </p:txBody>
      </p:sp>
      <p:sp>
        <p:nvSpPr>
          <p:cNvPr id="174" name="Google Shape;174;p24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 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Schneider, A., Roberts, L., and Ott, C. 2017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Kate Scholberg.  Supernova neutrino detection.  _Ann. Rev. Nuclear and Particle Science,_ 62:81, 2012.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Couch. The Royal Society. 2017.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special thanks to Mike Pajkos, Jenn Ranta, MacKenzie Warren, Sean Couch, and the rest of the SNAPhU group.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Supernova?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Spectacular explosion that accompanies the death of a massive star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70775" l="43829" r="1348" t="4335"/>
          <a:stretch/>
        </p:blipFill>
        <p:spPr>
          <a:xfrm>
            <a:off x="840675" y="2290625"/>
            <a:ext cx="7462649" cy="114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>
            <a:stCxn id="68" idx="1"/>
            <a:endCxn id="69" idx="3"/>
          </p:cNvCxnSpPr>
          <p:nvPr/>
        </p:nvCxnSpPr>
        <p:spPr>
          <a:xfrm>
            <a:off x="840675" y="3813800"/>
            <a:ext cx="7462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4"/>
          <p:cNvSpPr/>
          <p:nvPr/>
        </p:nvSpPr>
        <p:spPr>
          <a:xfrm>
            <a:off x="840675" y="3644300"/>
            <a:ext cx="854700" cy="339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Baby</a:t>
            </a:r>
            <a:r>
              <a:rPr lang="en" sz="1000"/>
              <a:t> Star</a:t>
            </a:r>
            <a:endParaRPr sz="1000"/>
          </a:p>
        </p:txBody>
      </p:sp>
      <p:sp>
        <p:nvSpPr>
          <p:cNvPr id="70" name="Google Shape;70;p14"/>
          <p:cNvSpPr/>
          <p:nvPr/>
        </p:nvSpPr>
        <p:spPr>
          <a:xfrm>
            <a:off x="6242650" y="3644300"/>
            <a:ext cx="854700" cy="339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Old</a:t>
            </a:r>
            <a:r>
              <a:rPr lang="en" sz="1000"/>
              <a:t> Star</a:t>
            </a:r>
            <a:endParaRPr sz="1000"/>
          </a:p>
        </p:txBody>
      </p:sp>
      <p:sp>
        <p:nvSpPr>
          <p:cNvPr id="69" name="Google Shape;69;p14"/>
          <p:cNvSpPr/>
          <p:nvPr/>
        </p:nvSpPr>
        <p:spPr>
          <a:xfrm>
            <a:off x="7448625" y="3644300"/>
            <a:ext cx="854700" cy="339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Supernova</a:t>
            </a:r>
            <a:endParaRPr sz="1000"/>
          </a:p>
        </p:txBody>
      </p:sp>
      <p:sp>
        <p:nvSpPr>
          <p:cNvPr id="71" name="Google Shape;71;p14"/>
          <p:cNvSpPr txBox="1"/>
          <p:nvPr/>
        </p:nvSpPr>
        <p:spPr>
          <a:xfrm>
            <a:off x="7241775" y="2127425"/>
            <a:ext cx="1061700" cy="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</a:rPr>
              <a:t>Scientific American</a:t>
            </a:r>
            <a:endParaRPr sz="8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Study Supernovae?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Excellent laboratories for nuclear physics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Produce heavy elements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Galactic evolution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 neutron star and black hole mass distributions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Important for neutron star mergers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 of neutrinos, gravitational waves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99" y="3025525"/>
            <a:ext cx="2327000" cy="19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2162" y="3025525"/>
            <a:ext cx="2955038" cy="19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Supernovae - A Complex Problem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Core Collapse Supernovae (CCSNe) include all physics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Uncertain Nuclear Physics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Magnetohydrodynamics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General Relativity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Neutrino transport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All very difficult to simulate!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Numerous approximations necessary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575" y="1152475"/>
            <a:ext cx="2836725" cy="281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Uncertainties</a:t>
            </a:r>
            <a:r>
              <a:rPr lang="en"/>
              <a:t> in Nuclear Physics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knowledge of nuclear physics is far from complete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environments present in CCSN differ greatly from those in terrestrial experiments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gap in our knowledge:</a:t>
            </a:r>
            <a:endParaRPr/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Equations of State (EOS) must be extrapolated down to the regimes necessary for CCSNe</a:t>
            </a:r>
            <a:endParaRPr/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ways to do this - the method will affect the outcome of the simulation!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737900" y="4018550"/>
            <a:ext cx="1525500" cy="498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Nuclear Physics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250" y="3511440"/>
            <a:ext cx="1525499" cy="151282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6284950" y="4018550"/>
            <a:ext cx="1525500" cy="498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NS Mass Distribution?</a:t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6284950" y="3425925"/>
            <a:ext cx="1525500" cy="498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Explosion?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6284950" y="4611175"/>
            <a:ext cx="1525500" cy="498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Neutrinos? Optical? GW?</a:t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2841925" y="4123250"/>
            <a:ext cx="488700" cy="28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5565500" y="4123250"/>
            <a:ext cx="488700" cy="28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Did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grpSp>
        <p:nvGrpSpPr>
          <p:cNvPr id="109" name="Google Shape;109;p18"/>
          <p:cNvGrpSpPr/>
          <p:nvPr/>
        </p:nvGrpSpPr>
        <p:grpSpPr>
          <a:xfrm>
            <a:off x="1293736" y="1258050"/>
            <a:ext cx="2726286" cy="2547000"/>
            <a:chOff x="1293736" y="1258050"/>
            <a:chExt cx="2726286" cy="2547000"/>
          </a:xfrm>
        </p:grpSpPr>
        <p:sp>
          <p:nvSpPr>
            <p:cNvPr id="110" name="Google Shape;110;p18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944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944A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200">
                <a:solidFill>
                  <a:srgbClr val="0944A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8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138 progenitor stars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18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4" name="Google Shape;114;p18"/>
          <p:cNvGrpSpPr/>
          <p:nvPr/>
        </p:nvGrpSpPr>
        <p:grpSpPr>
          <a:xfrm>
            <a:off x="3203958" y="1258050"/>
            <a:ext cx="2726286" cy="2547000"/>
            <a:chOff x="3203958" y="1258050"/>
            <a:chExt cx="2726286" cy="2547000"/>
          </a:xfrm>
        </p:grpSpPr>
        <p:sp>
          <p:nvSpPr>
            <p:cNvPr id="115" name="Google Shape;115;p18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D5DD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200">
                <a:solidFill>
                  <a:srgbClr val="0D5D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18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 Equations of state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" name="Google Shape;118;p18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" name="Google Shape;119;p18"/>
          <p:cNvGrpSpPr/>
          <p:nvPr/>
        </p:nvGrpSpPr>
        <p:grpSpPr>
          <a:xfrm>
            <a:off x="5123977" y="1258050"/>
            <a:ext cx="2726286" cy="2547000"/>
            <a:chOff x="5123977" y="1258050"/>
            <a:chExt cx="2726286" cy="2547000"/>
          </a:xfrm>
        </p:grpSpPr>
        <p:sp>
          <p:nvSpPr>
            <p:cNvPr id="120" name="Google Shape;120;p18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307BF3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200">
                <a:solidFill>
                  <a:srgbClr val="307BF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2" name="Google Shape;122;p18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1,242 simulations to compare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3" name="Google Shape;123;p18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8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 Emission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26" y="1152479"/>
            <a:ext cx="4448276" cy="2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1152471"/>
            <a:ext cx="4477097" cy="24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 Detection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650" y="1152475"/>
            <a:ext cx="5334698" cy="367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Gravitational Waves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424" y="1389663"/>
            <a:ext cx="4441150" cy="294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2587650" y="4736525"/>
            <a:ext cx="39687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ADADAD"/>
                </a:solidFill>
              </a:rPr>
              <a:t>ACRES Final Presentation July 25, 2018</a:t>
            </a:r>
            <a:endParaRPr sz="1000">
              <a:solidFill>
                <a:srgbClr val="ADADA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