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e481a6a6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e481a6a6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e308529e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e308529e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e308529e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e308529e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e308529e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e308529e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ced5913f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ced5913f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background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e3d361c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e3d361c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ceef2764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ceef276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cd5384a90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cd5384a90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cd5384a90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cd5384a90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cd5384a90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cd5384a90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cd5384a90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cd5384a90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 percent difference and units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cd5384a90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cd5384a90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452175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Fitting turbulent and convective parameters in 1D core-collapse supernova simulations</a:t>
            </a:r>
            <a:endParaRPr sz="3000"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3537150" y="2367000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July 25, 2018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Theo Cooper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42374"/>
            <a:ext cx="1901123" cy="190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2875" y="3242375"/>
            <a:ext cx="1901125" cy="190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3"/>
          <p:cNvSpPr txBox="1"/>
          <p:nvPr/>
        </p:nvSpPr>
        <p:spPr>
          <a:xfrm>
            <a:off x="3537150" y="2949288"/>
            <a:ext cx="33993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Research Mentor: Dr. Sean Couch</a:t>
            </a:r>
            <a:endParaRPr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Additional thanks to Dr. Mackenzie Warren, Michael Pajkos, Jennifer Ranta,</a:t>
            </a:r>
            <a:endParaRPr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and Dr. Brian O’Shea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8625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2"/>
          <p:cNvSpPr txBox="1"/>
          <p:nvPr>
            <p:ph idx="4294967295" type="title"/>
          </p:nvPr>
        </p:nvSpPr>
        <p:spPr>
          <a:xfrm>
            <a:off x="157450" y="261175"/>
            <a:ext cx="3901200" cy="5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5-parameter trial</a:t>
            </a:r>
            <a:endParaRPr/>
          </a:p>
        </p:txBody>
      </p:sp>
      <p:sp>
        <p:nvSpPr>
          <p:cNvPr id="212" name="Google Shape;212;p22"/>
          <p:cNvSpPr txBox="1"/>
          <p:nvPr/>
        </p:nvSpPr>
        <p:spPr>
          <a:xfrm>
            <a:off x="157450" y="1696800"/>
            <a:ext cx="3669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28</a:t>
            </a: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walkers, 100,000 steps each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Apparent best fit: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Λ</a:t>
            </a: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= 0.87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D, neutrinos</a:t>
            </a: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= 0.83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D, electron fraction</a:t>
            </a: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= 0.26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D, internal energy</a:t>
            </a: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= 0.43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D, turbulent energy</a:t>
            </a: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= 0.06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3"/>
          <p:cNvSpPr txBox="1"/>
          <p:nvPr>
            <p:ph idx="4294967295" type="title"/>
          </p:nvPr>
        </p:nvSpPr>
        <p:spPr>
          <a:xfrm>
            <a:off x="1069350" y="393750"/>
            <a:ext cx="7266900" cy="5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5-parameter trial (continued)</a:t>
            </a:r>
            <a:endParaRPr/>
          </a:p>
        </p:txBody>
      </p:sp>
      <p:pic>
        <p:nvPicPr>
          <p:cNvPr id="218" name="Google Shape;2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50" y="1502495"/>
            <a:ext cx="4499150" cy="304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000" y="1428763"/>
            <a:ext cx="4166250" cy="319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350" y="1249051"/>
            <a:ext cx="5155301" cy="3485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 txBox="1"/>
          <p:nvPr>
            <p:ph idx="4294967295" type="title"/>
          </p:nvPr>
        </p:nvSpPr>
        <p:spPr>
          <a:xfrm>
            <a:off x="1069350" y="393750"/>
            <a:ext cx="7266900" cy="5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5-parameter trial (continued)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/>
          <p:nvPr>
            <p:ph idx="4294967295" type="title"/>
          </p:nvPr>
        </p:nvSpPr>
        <p:spPr>
          <a:xfrm>
            <a:off x="938550" y="1260950"/>
            <a:ext cx="7266900" cy="5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step...more 3D simulations!</a:t>
            </a:r>
            <a:endParaRPr/>
          </a:p>
        </p:txBody>
      </p:sp>
      <p:sp>
        <p:nvSpPr>
          <p:cNvPr id="231" name="Google Shape;231;p25"/>
          <p:cNvSpPr txBox="1"/>
          <p:nvPr>
            <p:ph idx="4294967295" type="title"/>
          </p:nvPr>
        </p:nvSpPr>
        <p:spPr>
          <a:xfrm>
            <a:off x="938550" y="2896950"/>
            <a:ext cx="7266900" cy="5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 txBox="1"/>
          <p:nvPr>
            <p:ph type="title"/>
          </p:nvPr>
        </p:nvSpPr>
        <p:spPr>
          <a:xfrm>
            <a:off x="105255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pic>
        <p:nvPicPr>
          <p:cNvPr id="144" name="Google Shape;14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950" y="1307850"/>
            <a:ext cx="3530850" cy="3530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4"/>
          <p:cNvCxnSpPr/>
          <p:nvPr/>
        </p:nvCxnSpPr>
        <p:spPr>
          <a:xfrm flipH="1" rot="10800000">
            <a:off x="4009650" y="2927275"/>
            <a:ext cx="1298700" cy="207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6" name="Google Shape;14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0750" y="1460250"/>
            <a:ext cx="3530850" cy="353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and 1D simulations</a:t>
            </a:r>
            <a:endParaRPr/>
          </a:p>
        </p:txBody>
      </p:sp>
      <p:pic>
        <p:nvPicPr>
          <p:cNvPr id="152" name="Google Shape;15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3410" y="1174125"/>
            <a:ext cx="3647075" cy="365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1037650"/>
            <a:ext cx="7162801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 txBox="1"/>
          <p:nvPr/>
        </p:nvSpPr>
        <p:spPr>
          <a:xfrm>
            <a:off x="286875" y="4679575"/>
            <a:ext cx="85074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Source: http://revolution-computing.typepad.com/.a/6a010534b1db25970b019aff4a7bbc970d-pi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9" name="Google Shape;159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Markov Chain Monte Carlo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>
            <p:ph type="title"/>
          </p:nvPr>
        </p:nvSpPr>
        <p:spPr>
          <a:xfrm>
            <a:off x="1280850" y="1618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Gaussian Process Emulator</a:t>
            </a:r>
            <a:endParaRPr/>
          </a:p>
        </p:txBody>
      </p:sp>
      <p:sp>
        <p:nvSpPr>
          <p:cNvPr id="165" name="Google Shape;165;p17"/>
          <p:cNvSpPr txBox="1"/>
          <p:nvPr>
            <p:ph idx="1" type="body"/>
          </p:nvPr>
        </p:nvSpPr>
        <p:spPr>
          <a:xfrm>
            <a:off x="766800" y="4699725"/>
            <a:ext cx="7610400" cy="2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Source: https://www.mathworks.com/help/stats/gaussian-process-regression-models.html</a:t>
            </a:r>
            <a:endParaRPr sz="1400"/>
          </a:p>
        </p:txBody>
      </p:sp>
      <p:pic>
        <p:nvPicPr>
          <p:cNvPr id="166" name="Google Shape;16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838" y="851990"/>
            <a:ext cx="6582325" cy="34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/>
          <p:nvPr>
            <p:ph type="title"/>
          </p:nvPr>
        </p:nvSpPr>
        <p:spPr>
          <a:xfrm>
            <a:off x="1666350" y="161475"/>
            <a:ext cx="58113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Assumptions</a:t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1739825" y="1234875"/>
            <a:ext cx="54096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Λ						</a:t>
            </a:r>
            <a:r>
              <a:rPr lang="en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</a:t>
            </a:r>
            <a:endParaRPr sz="3000"/>
          </a:p>
        </p:txBody>
      </p:sp>
      <p:sp>
        <p:nvSpPr>
          <p:cNvPr id="173" name="Google Shape;173;p18"/>
          <p:cNvSpPr/>
          <p:nvPr/>
        </p:nvSpPr>
        <p:spPr>
          <a:xfrm>
            <a:off x="5042625" y="1019875"/>
            <a:ext cx="1865700" cy="1470096"/>
          </a:xfrm>
          <a:prstGeom prst="irregularSeal1">
            <a:avLst/>
          </a:prstGeom>
          <a:noFill/>
          <a:ln cap="flat" cmpd="sng" w="1143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950150" y="2967050"/>
            <a:ext cx="19266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3000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D, neutrinos</a:t>
            </a:r>
            <a:endParaRPr baseline="-25000" sz="3000">
              <a:solidFill>
                <a:srgbClr val="00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5" name="Google Shape;175;p18"/>
          <p:cNvCxnSpPr>
            <a:stCxn id="173" idx="1"/>
            <a:endCxn id="174" idx="0"/>
          </p:cNvCxnSpPr>
          <p:nvPr/>
        </p:nvCxnSpPr>
        <p:spPr>
          <a:xfrm flipH="1">
            <a:off x="1913325" y="1606212"/>
            <a:ext cx="3129300" cy="13608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6" name="Google Shape;176;p18"/>
          <p:cNvSpPr txBox="1"/>
          <p:nvPr/>
        </p:nvSpPr>
        <p:spPr>
          <a:xfrm>
            <a:off x="2779525" y="3102050"/>
            <a:ext cx="2598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3000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D, electron fraction</a:t>
            </a:r>
            <a:endParaRPr baseline="-25000" sz="3000">
              <a:solidFill>
                <a:srgbClr val="00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7" name="Google Shape;177;p18"/>
          <p:cNvCxnSpPr>
            <a:endCxn id="176" idx="0"/>
          </p:cNvCxnSpPr>
          <p:nvPr/>
        </p:nvCxnSpPr>
        <p:spPr>
          <a:xfrm flipH="1">
            <a:off x="4078675" y="2046050"/>
            <a:ext cx="1374300" cy="10560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18"/>
          <p:cNvSpPr txBox="1"/>
          <p:nvPr/>
        </p:nvSpPr>
        <p:spPr>
          <a:xfrm>
            <a:off x="311475" y="3011900"/>
            <a:ext cx="7491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Λ</a:t>
            </a:r>
            <a:endParaRPr/>
          </a:p>
        </p:txBody>
      </p:sp>
      <p:cxnSp>
        <p:nvCxnSpPr>
          <p:cNvPr id="179" name="Google Shape;179;p18"/>
          <p:cNvCxnSpPr>
            <a:endCxn id="178" idx="0"/>
          </p:cNvCxnSpPr>
          <p:nvPr/>
        </p:nvCxnSpPr>
        <p:spPr>
          <a:xfrm flipH="1">
            <a:off x="686025" y="1816400"/>
            <a:ext cx="2398200" cy="1195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0" name="Google Shape;180;p18"/>
          <p:cNvSpPr txBox="1"/>
          <p:nvPr/>
        </p:nvSpPr>
        <p:spPr>
          <a:xfrm>
            <a:off x="5183375" y="3102050"/>
            <a:ext cx="23982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3000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D, internal Energy</a:t>
            </a:r>
            <a:endParaRPr baseline="-25000" sz="3000">
              <a:solidFill>
                <a:srgbClr val="00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6654600" y="2536150"/>
            <a:ext cx="23982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α</a:t>
            </a:r>
            <a:r>
              <a:rPr baseline="-25000" lang="en" sz="3000">
                <a:solidFill>
                  <a:srgbClr val="00FFFF"/>
                </a:solidFill>
                <a:latin typeface="Lato"/>
                <a:ea typeface="Lato"/>
                <a:cs typeface="Lato"/>
                <a:sym typeface="Lato"/>
              </a:rPr>
              <a:t>D, turbulent Energy</a:t>
            </a:r>
            <a:endParaRPr baseline="-25000" sz="3000">
              <a:solidFill>
                <a:srgbClr val="00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2" name="Google Shape;182;p18"/>
          <p:cNvCxnSpPr>
            <a:endCxn id="180" idx="0"/>
          </p:cNvCxnSpPr>
          <p:nvPr/>
        </p:nvCxnSpPr>
        <p:spPr>
          <a:xfrm>
            <a:off x="6190775" y="2405750"/>
            <a:ext cx="191700" cy="6963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18"/>
          <p:cNvCxnSpPr>
            <a:stCxn id="173" idx="3"/>
            <a:endCxn id="181" idx="0"/>
          </p:cNvCxnSpPr>
          <p:nvPr/>
        </p:nvCxnSpPr>
        <p:spPr>
          <a:xfrm>
            <a:off x="6908325" y="1924392"/>
            <a:ext cx="945300" cy="6117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 txBox="1"/>
          <p:nvPr>
            <p:ph type="title"/>
          </p:nvPr>
        </p:nvSpPr>
        <p:spPr>
          <a:xfrm>
            <a:off x="1297500" y="393750"/>
            <a:ext cx="7038900" cy="5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2-parameter trial</a:t>
            </a:r>
            <a:endParaRPr/>
          </a:p>
        </p:txBody>
      </p:sp>
      <p:pic>
        <p:nvPicPr>
          <p:cNvPr id="189" name="Google Shape;1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200" y="1538216"/>
            <a:ext cx="4178826" cy="3438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6582" y="1538225"/>
            <a:ext cx="4178818" cy="3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 txBox="1"/>
          <p:nvPr/>
        </p:nvSpPr>
        <p:spPr>
          <a:xfrm>
            <a:off x="2242050" y="1043238"/>
            <a:ext cx="46599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2D histograms of the parameter space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 txBox="1"/>
          <p:nvPr>
            <p:ph type="title"/>
          </p:nvPr>
        </p:nvSpPr>
        <p:spPr>
          <a:xfrm>
            <a:off x="1297500" y="393750"/>
            <a:ext cx="7038900" cy="5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2-parameter trial (continued)</a:t>
            </a:r>
            <a:endParaRPr/>
          </a:p>
        </p:txBody>
      </p:sp>
      <p:sp>
        <p:nvSpPr>
          <p:cNvPr id="197" name="Google Shape;197;p20"/>
          <p:cNvSpPr txBox="1"/>
          <p:nvPr>
            <p:ph idx="1" type="body"/>
          </p:nvPr>
        </p:nvSpPr>
        <p:spPr>
          <a:xfrm>
            <a:off x="181625" y="1536575"/>
            <a:ext cx="3796200" cy="15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1 walker, 1 million steps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Apparent best fit: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α</a:t>
            </a:r>
            <a:r>
              <a:rPr baseline="-25000" lang="en" sz="1800"/>
              <a:t>Λ</a:t>
            </a:r>
            <a:r>
              <a:rPr lang="en" sz="1800"/>
              <a:t> = 0.77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α</a:t>
            </a:r>
            <a:r>
              <a:rPr baseline="-25000" lang="en" sz="1800"/>
              <a:t>D</a:t>
            </a:r>
            <a:r>
              <a:rPr lang="en" sz="1800"/>
              <a:t> = 0.50</a:t>
            </a:r>
            <a:endParaRPr sz="1800"/>
          </a:p>
        </p:txBody>
      </p:sp>
      <p:pic>
        <p:nvPicPr>
          <p:cNvPr id="198" name="Google Shape;198;p20"/>
          <p:cNvPicPr preferRelativeResize="0"/>
          <p:nvPr/>
        </p:nvPicPr>
        <p:blipFill rotWithShape="1">
          <a:blip r:embed="rId3">
            <a:alphaModFix/>
          </a:blip>
          <a:srcRect b="0" l="12161" r="12161" t="0"/>
          <a:stretch/>
        </p:blipFill>
        <p:spPr>
          <a:xfrm>
            <a:off x="3641100" y="980726"/>
            <a:ext cx="5102275" cy="382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/>
          <p:nvPr/>
        </p:nvPicPr>
        <p:blipFill rotWithShape="1">
          <a:blip r:embed="rId3">
            <a:alphaModFix/>
          </a:blip>
          <a:srcRect b="0" l="139" r="129" t="0"/>
          <a:stretch/>
        </p:blipFill>
        <p:spPr>
          <a:xfrm>
            <a:off x="4571959" y="1453800"/>
            <a:ext cx="4483667" cy="33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/>
          <p:nvPr>
            <p:ph idx="4294967295" type="title"/>
          </p:nvPr>
        </p:nvSpPr>
        <p:spPr>
          <a:xfrm>
            <a:off x="832650" y="393750"/>
            <a:ext cx="7478700" cy="5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2-parameter trial (continued)</a:t>
            </a:r>
            <a:endParaRPr/>
          </a:p>
        </p:txBody>
      </p:sp>
      <p:pic>
        <p:nvPicPr>
          <p:cNvPr id="205" name="Google Shape;205;p21"/>
          <p:cNvPicPr preferRelativeResize="0"/>
          <p:nvPr/>
        </p:nvPicPr>
        <p:blipFill rotWithShape="1">
          <a:blip r:embed="rId4">
            <a:alphaModFix/>
          </a:blip>
          <a:srcRect b="0" l="119" r="109" t="0"/>
          <a:stretch/>
        </p:blipFill>
        <p:spPr>
          <a:xfrm>
            <a:off x="88325" y="1453812"/>
            <a:ext cx="4483624" cy="336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