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Robo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9CF7C82-6478-45DA-80B3-873770755185}">
  <a:tblStyle styleId="{89CF7C82-6478-45DA-80B3-87377075518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11" Type="http://schemas.openxmlformats.org/officeDocument/2006/relationships/slide" Target="slides/slide5.xml"/><Relationship Id="rId22" Type="http://schemas.openxmlformats.org/officeDocument/2006/relationships/font" Target="fonts/Roboto-italic.fntdata"/><Relationship Id="rId10" Type="http://schemas.openxmlformats.org/officeDocument/2006/relationships/slide" Target="slides/slide4.xml"/><Relationship Id="rId21" Type="http://schemas.openxmlformats.org/officeDocument/2006/relationships/font" Target="fonts/Roboto-bold.fntdata"/><Relationship Id="rId13" Type="http://schemas.openxmlformats.org/officeDocument/2006/relationships/slide" Target="slides/slide7.xml"/><Relationship Id="rId12" Type="http://schemas.openxmlformats.org/officeDocument/2006/relationships/slide" Target="slides/slide6.xml"/><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3e42e05baa_0_71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 name="Google Shape;52;g3e42e05baa_0_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3e42e05baa_0_835: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Google Shape;151;g3e42e05baa_0_8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3e42e05baa_0_84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Google Shape;160;g3e42e05baa_0_8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3e42208956_0_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Google Shape;169;g3e4220895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3e42e05baa_0_88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Google Shape;177;g3e42e05baa_0_8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3e42e05baa_0_863: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Google Shape;59;g3e42e05baa_0_8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3e42e05baa_0_775: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Google Shape;68;g3e42e05baa_0_7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3e42e05baa_0_783: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Google Shape;76;g3e42e05baa_0_7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3e42e05baa_0_790: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Google Shape;89;g3e42e05baa_0_7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3e42208956_0_19: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Google Shape;116;g3e4220895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3e42e05baa_0_818: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Google Shape;122;g3e42e05baa_0_8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3e42208956_0_52: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Google Shape;134;g3e42208956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3e42e05baa_0_803:notes"/>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Google Shape;140;g3e42e05baa_0_8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4.png"/><Relationship Id="rId6" Type="http://schemas.openxmlformats.org/officeDocument/2006/relationships/image" Target="../media/image14.png"/><Relationship Id="rId7" Type="http://schemas.openxmlformats.org/officeDocument/2006/relationships/image" Target="../media/image13.png"/><Relationship Id="rId8"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algn="l">
              <a:spcBef>
                <a:spcPts val="0"/>
              </a:spcBef>
              <a:spcAft>
                <a:spcPts val="0"/>
              </a:spcAft>
              <a:buNone/>
            </a:pPr>
            <a:r>
              <a:rPr b="1" lang="en" sz="3600">
                <a:solidFill>
                  <a:srgbClr val="000000"/>
                </a:solidFill>
                <a:latin typeface="Arial"/>
                <a:ea typeface="Arial"/>
                <a:cs typeface="Arial"/>
                <a:sym typeface="Arial"/>
              </a:rPr>
              <a:t>Learning Numerical Representations of Biomedical Concepts from 28 Million Abstracts</a:t>
            </a:r>
            <a:endParaRPr>
              <a:solidFill>
                <a:srgbClr val="000000"/>
              </a:solidFill>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200">
                <a:solidFill>
                  <a:srgbClr val="000000"/>
                </a:solidFill>
                <a:latin typeface="Arial"/>
                <a:ea typeface="Arial"/>
                <a:cs typeface="Arial"/>
                <a:sym typeface="Arial"/>
              </a:rPr>
              <a:t>Jesus E. Vazquez, Anna Yannakopoulos, Kayla Johnson, Christopher Mancuso, Arjun Krishnan</a:t>
            </a:r>
            <a:endParaRPr sz="2200">
              <a:solidFill>
                <a:srgbClr val="000000"/>
              </a:solidFill>
            </a:endParaRPr>
          </a:p>
          <a:p>
            <a:pPr indent="0" lvl="0" marL="0">
              <a:spcBef>
                <a:spcPts val="0"/>
              </a:spcBef>
              <a:spcAft>
                <a:spcPts val="0"/>
              </a:spcAft>
              <a:buNone/>
            </a:pPr>
            <a:r>
              <a:t/>
            </a:r>
            <a:endParaRPr/>
          </a:p>
        </p:txBody>
      </p:sp>
      <p:sp>
        <p:nvSpPr>
          <p:cNvPr id="56" name="Google Shape;56;p13"/>
          <p:cNvSpPr txBox="1"/>
          <p:nvPr/>
        </p:nvSpPr>
        <p:spPr>
          <a:xfrm>
            <a:off x="390525" y="3388525"/>
            <a:ext cx="4680900" cy="12978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lang="en" sz="2200">
                <a:solidFill>
                  <a:srgbClr val="999999"/>
                </a:solidFill>
              </a:rPr>
              <a:t>Wednesday, July 25, 2018</a:t>
            </a:r>
            <a:endParaRPr sz="2200">
              <a:solidFill>
                <a:srgbClr val="999999"/>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nSpc>
                <a:spcPct val="90000"/>
              </a:lnSpc>
              <a:spcBef>
                <a:spcPts val="0"/>
              </a:spcBef>
              <a:spcAft>
                <a:spcPts val="0"/>
              </a:spcAft>
              <a:buClr>
                <a:schemeClr val="dk1"/>
              </a:buClr>
              <a:buSzPts val="1100"/>
              <a:buFont typeface="Arial"/>
              <a:buNone/>
            </a:pPr>
            <a:r>
              <a:rPr b="1" lang="en" sz="2400">
                <a:solidFill>
                  <a:schemeClr val="dk2"/>
                </a:solidFill>
              </a:rPr>
              <a:t>Gene-Function Predictions</a:t>
            </a:r>
            <a:endParaRPr b="1" sz="2400">
              <a:solidFill>
                <a:schemeClr val="dk2"/>
              </a:solidFill>
            </a:endParaRPr>
          </a:p>
          <a:p>
            <a:pPr indent="0" lvl="0" marL="0">
              <a:spcBef>
                <a:spcPts val="0"/>
              </a:spcBef>
              <a:spcAft>
                <a:spcPts val="0"/>
              </a:spcAft>
              <a:buNone/>
            </a:pPr>
            <a:r>
              <a:t/>
            </a:r>
            <a:endParaRPr/>
          </a:p>
        </p:txBody>
      </p:sp>
      <p:pic>
        <p:nvPicPr>
          <p:cNvPr id="154" name="Google Shape;154;p22"/>
          <p:cNvPicPr preferRelativeResize="0"/>
          <p:nvPr/>
        </p:nvPicPr>
        <p:blipFill>
          <a:blip r:embed="rId3">
            <a:alphaModFix/>
          </a:blip>
          <a:stretch>
            <a:fillRect/>
          </a:stretch>
        </p:blipFill>
        <p:spPr>
          <a:xfrm>
            <a:off x="4648200" y="285600"/>
            <a:ext cx="4149875" cy="4629300"/>
          </a:xfrm>
          <a:prstGeom prst="rect">
            <a:avLst/>
          </a:prstGeom>
          <a:noFill/>
          <a:ln>
            <a:noFill/>
          </a:ln>
        </p:spPr>
      </p:pic>
      <p:pic>
        <p:nvPicPr>
          <p:cNvPr id="155" name="Google Shape;155;p22"/>
          <p:cNvPicPr preferRelativeResize="0"/>
          <p:nvPr/>
        </p:nvPicPr>
        <p:blipFill>
          <a:blip r:embed="rId4">
            <a:alphaModFix/>
          </a:blip>
          <a:stretch>
            <a:fillRect/>
          </a:stretch>
        </p:blipFill>
        <p:spPr>
          <a:xfrm>
            <a:off x="1300500" y="3371750"/>
            <a:ext cx="2352675" cy="1047750"/>
          </a:xfrm>
          <a:prstGeom prst="rect">
            <a:avLst/>
          </a:prstGeom>
          <a:noFill/>
          <a:ln>
            <a:noFill/>
          </a:ln>
        </p:spPr>
      </p:pic>
      <p:sp>
        <p:nvSpPr>
          <p:cNvPr id="156" name="Google Shape;156;p22"/>
          <p:cNvSpPr txBox="1"/>
          <p:nvPr/>
        </p:nvSpPr>
        <p:spPr>
          <a:xfrm>
            <a:off x="381000" y="1093925"/>
            <a:ext cx="4003200" cy="19824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0"/>
              </a:spcAft>
              <a:buNone/>
            </a:pPr>
            <a:r>
              <a:rPr lang="en" sz="2000">
                <a:solidFill>
                  <a:schemeClr val="dk1"/>
                </a:solidFill>
              </a:rPr>
              <a:t>Distributions of AUCs per quartile of Prior were better in Cosine Similarity than in Euclidean Distance when predicting gene-function relationships.</a:t>
            </a:r>
            <a:endParaRPr sz="2000">
              <a:solidFill>
                <a:schemeClr val="dk1"/>
              </a:solidFill>
            </a:endParaRPr>
          </a:p>
        </p:txBody>
      </p:sp>
      <p:sp>
        <p:nvSpPr>
          <p:cNvPr id="157" name="Google Shape;157;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chemeClr val="dk2"/>
                </a:solidFill>
              </a:rPr>
              <a:t>From this project we learned:</a:t>
            </a:r>
            <a:endParaRPr/>
          </a:p>
        </p:txBody>
      </p:sp>
      <p:sp>
        <p:nvSpPr>
          <p:cNvPr id="163" name="Google Shape;163;p23"/>
          <p:cNvSpPr txBox="1"/>
          <p:nvPr>
            <p:ph idx="1" type="body"/>
          </p:nvPr>
        </p:nvSpPr>
        <p:spPr>
          <a:xfrm>
            <a:off x="379500" y="1228675"/>
            <a:ext cx="8452800" cy="927900"/>
          </a:xfrm>
          <a:prstGeom prst="rect">
            <a:avLst/>
          </a:prstGeom>
        </p:spPr>
        <p:txBody>
          <a:bodyPr anchorCtr="0" anchor="t" bIns="91425" lIns="91425" spcFirstLastPara="1" rIns="91425" wrap="square" tIns="91425">
            <a:noAutofit/>
          </a:bodyPr>
          <a:lstStyle/>
          <a:p>
            <a:pPr indent="-355600" lvl="0" marL="457200" rtl="0" algn="just">
              <a:spcBef>
                <a:spcPts val="0"/>
              </a:spcBef>
              <a:spcAft>
                <a:spcPts val="0"/>
              </a:spcAft>
              <a:buClr>
                <a:schemeClr val="dk1"/>
              </a:buClr>
              <a:buSzPts val="2000"/>
              <a:buChar char="●"/>
            </a:pPr>
            <a:r>
              <a:rPr lang="en" sz="2000">
                <a:solidFill>
                  <a:schemeClr val="dk1"/>
                </a:solidFill>
              </a:rPr>
              <a:t>High values of Cosine Similarity and 1/Euclidean Distance scores approximate the semantic relationship between diseases.</a:t>
            </a:r>
            <a:endParaRPr sz="2000">
              <a:solidFill>
                <a:schemeClr val="dk1"/>
              </a:solidFill>
            </a:endParaRPr>
          </a:p>
          <a:p>
            <a:pPr indent="0" lvl="0" marL="0" rtl="0" algn="just">
              <a:spcBef>
                <a:spcPts val="0"/>
              </a:spcBef>
              <a:spcAft>
                <a:spcPts val="0"/>
              </a:spcAft>
              <a:buClr>
                <a:schemeClr val="dk1"/>
              </a:buClr>
              <a:buSzPts val="1100"/>
              <a:buFont typeface="Arial"/>
              <a:buNone/>
            </a:pPr>
            <a:r>
              <a:t/>
            </a:r>
            <a:endParaRPr sz="2000">
              <a:solidFill>
                <a:schemeClr val="dk1"/>
              </a:solidFill>
            </a:endParaRPr>
          </a:p>
          <a:p>
            <a:pPr indent="0" lvl="0" marL="0">
              <a:spcBef>
                <a:spcPts val="0"/>
              </a:spcBef>
              <a:spcAft>
                <a:spcPts val="1600"/>
              </a:spcAft>
              <a:buNone/>
            </a:pPr>
            <a:r>
              <a:t/>
            </a:r>
            <a:endParaRPr sz="2000"/>
          </a:p>
        </p:txBody>
      </p:sp>
      <p:sp>
        <p:nvSpPr>
          <p:cNvPr id="164" name="Google Shape;164;p23"/>
          <p:cNvSpPr txBox="1"/>
          <p:nvPr/>
        </p:nvSpPr>
        <p:spPr>
          <a:xfrm>
            <a:off x="379500" y="2092200"/>
            <a:ext cx="8385000" cy="984000"/>
          </a:xfrm>
          <a:prstGeom prst="rect">
            <a:avLst/>
          </a:prstGeom>
          <a:noFill/>
          <a:ln>
            <a:noFill/>
          </a:ln>
        </p:spPr>
        <p:txBody>
          <a:bodyPr anchorCtr="0" anchor="ctr" bIns="91425" lIns="91425" spcFirstLastPara="1" rIns="91425" wrap="square" tIns="91425">
            <a:noAutofit/>
          </a:bodyPr>
          <a:lstStyle/>
          <a:p>
            <a:pPr indent="-355600" lvl="0" marL="457200" rtl="0" algn="just">
              <a:lnSpc>
                <a:spcPct val="115000"/>
              </a:lnSpc>
              <a:spcBef>
                <a:spcPts val="0"/>
              </a:spcBef>
              <a:spcAft>
                <a:spcPts val="0"/>
              </a:spcAft>
              <a:buClr>
                <a:schemeClr val="dk1"/>
              </a:buClr>
              <a:buSzPts val="2000"/>
              <a:buChar char="●"/>
            </a:pPr>
            <a:r>
              <a:rPr lang="en" sz="2000">
                <a:solidFill>
                  <a:schemeClr val="dk1"/>
                </a:solidFill>
              </a:rPr>
              <a:t>Word embeddings capture the Gene Ontology structure.</a:t>
            </a:r>
            <a:endParaRPr/>
          </a:p>
        </p:txBody>
      </p:sp>
      <p:sp>
        <p:nvSpPr>
          <p:cNvPr id="165" name="Google Shape;165;p23"/>
          <p:cNvSpPr txBox="1"/>
          <p:nvPr/>
        </p:nvSpPr>
        <p:spPr>
          <a:xfrm>
            <a:off x="379500" y="3221950"/>
            <a:ext cx="8266500" cy="572700"/>
          </a:xfrm>
          <a:prstGeom prst="rect">
            <a:avLst/>
          </a:prstGeom>
          <a:noFill/>
          <a:ln>
            <a:noFill/>
          </a:ln>
        </p:spPr>
        <p:txBody>
          <a:bodyPr anchorCtr="0" anchor="ctr" bIns="91425" lIns="91425" spcFirstLastPara="1" rIns="91425" wrap="square" tIns="91425">
            <a:noAutofit/>
          </a:bodyPr>
          <a:lstStyle/>
          <a:p>
            <a:pPr indent="-355600" lvl="0" marL="457200" rtl="0" algn="just">
              <a:lnSpc>
                <a:spcPct val="115000"/>
              </a:lnSpc>
              <a:spcBef>
                <a:spcPts val="0"/>
              </a:spcBef>
              <a:spcAft>
                <a:spcPts val="0"/>
              </a:spcAft>
              <a:buClr>
                <a:schemeClr val="dk1"/>
              </a:buClr>
              <a:buSzPts val="2000"/>
              <a:buChar char="●"/>
            </a:pPr>
            <a:r>
              <a:rPr lang="en" sz="2000">
                <a:solidFill>
                  <a:schemeClr val="dk1"/>
                </a:solidFill>
              </a:rPr>
              <a:t>Cosine Similarity performs better than Euclidean Distance when predicting gene-function relationships. </a:t>
            </a:r>
            <a:endParaRPr/>
          </a:p>
        </p:txBody>
      </p:sp>
      <p:sp>
        <p:nvSpPr>
          <p:cNvPr id="166" name="Google Shape;166;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2"/>
                </a:solidFill>
              </a:rPr>
              <a:t>Word embeddings can capture ontology relationships</a:t>
            </a:r>
            <a:endParaRPr>
              <a:solidFill>
                <a:schemeClr val="dk2"/>
              </a:solidFill>
            </a:endParaRPr>
          </a:p>
        </p:txBody>
      </p:sp>
      <p:sp>
        <p:nvSpPr>
          <p:cNvPr id="172" name="Google Shape;172;p24"/>
          <p:cNvSpPr txBox="1"/>
          <p:nvPr>
            <p:ph idx="1" type="body"/>
          </p:nvPr>
        </p:nvSpPr>
        <p:spPr>
          <a:xfrm>
            <a:off x="379500" y="1685875"/>
            <a:ext cx="4874100" cy="2637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000">
                <a:solidFill>
                  <a:schemeClr val="dk1"/>
                </a:solidFill>
              </a:rPr>
              <a:t>Increasing the precision of word embeddings to associate terms can help us identify not only relationships between functions but relationships between genes, drugs, diseases, and tissues. Further exploration of the subject is needed to validate results.</a:t>
            </a:r>
            <a:endParaRPr sz="2000">
              <a:solidFill>
                <a:schemeClr val="dk1"/>
              </a:solidFill>
            </a:endParaRPr>
          </a:p>
          <a:p>
            <a:pPr indent="0" lvl="0" marL="0" rtl="0" algn="just">
              <a:spcBef>
                <a:spcPts val="0"/>
              </a:spcBef>
              <a:spcAft>
                <a:spcPts val="0"/>
              </a:spcAft>
              <a:buNone/>
            </a:pPr>
            <a:r>
              <a:t/>
            </a:r>
            <a:endParaRPr sz="2000">
              <a:solidFill>
                <a:schemeClr val="dk1"/>
              </a:solidFill>
            </a:endParaRPr>
          </a:p>
          <a:p>
            <a:pPr indent="0" lvl="0" marL="0" rtl="0">
              <a:spcBef>
                <a:spcPts val="0"/>
              </a:spcBef>
              <a:spcAft>
                <a:spcPts val="1600"/>
              </a:spcAft>
              <a:buNone/>
            </a:pPr>
            <a:r>
              <a:t/>
            </a:r>
            <a:endParaRPr sz="2000"/>
          </a:p>
        </p:txBody>
      </p:sp>
      <p:pic>
        <p:nvPicPr>
          <p:cNvPr id="173" name="Google Shape;173;p24"/>
          <p:cNvPicPr preferRelativeResize="0"/>
          <p:nvPr/>
        </p:nvPicPr>
        <p:blipFill>
          <a:blip r:embed="rId3">
            <a:alphaModFix/>
          </a:blip>
          <a:stretch>
            <a:fillRect/>
          </a:stretch>
        </p:blipFill>
        <p:spPr>
          <a:xfrm>
            <a:off x="5329800" y="1627325"/>
            <a:ext cx="3286125" cy="2771775"/>
          </a:xfrm>
          <a:prstGeom prst="rect">
            <a:avLst/>
          </a:prstGeom>
          <a:noFill/>
          <a:ln>
            <a:noFill/>
          </a:ln>
        </p:spPr>
      </p:pic>
      <p:sp>
        <p:nvSpPr>
          <p:cNvPr id="174" name="Google Shape;17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solidFill>
                  <a:schemeClr val="dk2"/>
                </a:solidFill>
              </a:rPr>
              <a:t>6. </a:t>
            </a:r>
            <a:r>
              <a:rPr lang="en">
                <a:solidFill>
                  <a:schemeClr val="dk2"/>
                </a:solidFill>
              </a:rPr>
              <a:t>Acknowledgements</a:t>
            </a:r>
            <a:r>
              <a:rPr lang="en"/>
              <a:t> </a:t>
            </a:r>
            <a:endParaRPr/>
          </a:p>
        </p:txBody>
      </p:sp>
      <p:sp>
        <p:nvSpPr>
          <p:cNvPr id="180" name="Google Shape;180;p25"/>
          <p:cNvSpPr txBox="1"/>
          <p:nvPr>
            <p:ph idx="1" type="body"/>
          </p:nvPr>
        </p:nvSpPr>
        <p:spPr>
          <a:xfrm>
            <a:off x="311700" y="1152475"/>
            <a:ext cx="5520600" cy="3416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2000">
                <a:solidFill>
                  <a:schemeClr val="dk1"/>
                </a:solidFill>
              </a:rPr>
              <a:t>This research was supported by the MSU ACRES REU program, which is supported by the National Science Foundation through grant ACI-1560168. </a:t>
            </a:r>
            <a:endParaRPr sz="2000">
              <a:solidFill>
                <a:schemeClr val="dk1"/>
              </a:solidFill>
            </a:endParaRPr>
          </a:p>
          <a:p>
            <a:pPr indent="0" lvl="0" marL="0" rtl="0" algn="just">
              <a:spcBef>
                <a:spcPts val="0"/>
              </a:spcBef>
              <a:spcAft>
                <a:spcPts val="0"/>
              </a:spcAft>
              <a:buNone/>
            </a:pPr>
            <a:r>
              <a:t/>
            </a:r>
            <a:endParaRPr sz="2000">
              <a:solidFill>
                <a:schemeClr val="dk1"/>
              </a:solidFill>
            </a:endParaRPr>
          </a:p>
          <a:p>
            <a:pPr indent="0" lvl="0" marL="0" rtl="0" algn="just">
              <a:spcBef>
                <a:spcPts val="0"/>
              </a:spcBef>
              <a:spcAft>
                <a:spcPts val="0"/>
              </a:spcAft>
              <a:buClr>
                <a:schemeClr val="dk1"/>
              </a:buClr>
              <a:buSzPts val="1100"/>
              <a:buFont typeface="Arial"/>
              <a:buNone/>
            </a:pPr>
            <a:r>
              <a:rPr lang="en" sz="2000">
                <a:solidFill>
                  <a:schemeClr val="dk1"/>
                </a:solidFill>
              </a:rPr>
              <a:t>I would like to thank Remy L., Nate D., Mark M., Jake C., Essenam B., Jainil S., Chinaza N., Janani R., and my family for their support this summer.</a:t>
            </a:r>
            <a:endParaRPr sz="2000">
              <a:solidFill>
                <a:schemeClr val="dk1"/>
              </a:solidFill>
            </a:endParaRPr>
          </a:p>
          <a:p>
            <a:pPr indent="0" lvl="0" marL="0" rtl="0">
              <a:spcBef>
                <a:spcPts val="0"/>
              </a:spcBef>
              <a:spcAft>
                <a:spcPts val="0"/>
              </a:spcAft>
              <a:buNone/>
            </a:pPr>
            <a:r>
              <a:t/>
            </a:r>
            <a:endParaRPr sz="2000"/>
          </a:p>
          <a:p>
            <a:pPr indent="0" lvl="0" marL="0">
              <a:spcBef>
                <a:spcPts val="1600"/>
              </a:spcBef>
              <a:spcAft>
                <a:spcPts val="1600"/>
              </a:spcAft>
              <a:buNone/>
            </a:pPr>
            <a:r>
              <a:t/>
            </a:r>
            <a:endParaRPr sz="2000"/>
          </a:p>
        </p:txBody>
      </p:sp>
      <p:pic>
        <p:nvPicPr>
          <p:cNvPr id="181" name="Google Shape;181;p25"/>
          <p:cNvPicPr preferRelativeResize="0"/>
          <p:nvPr/>
        </p:nvPicPr>
        <p:blipFill>
          <a:blip r:embed="rId3">
            <a:alphaModFix/>
          </a:blip>
          <a:stretch>
            <a:fillRect/>
          </a:stretch>
        </p:blipFill>
        <p:spPr>
          <a:xfrm>
            <a:off x="6670500" y="708575"/>
            <a:ext cx="1565250" cy="1928400"/>
          </a:xfrm>
          <a:prstGeom prst="rect">
            <a:avLst/>
          </a:prstGeom>
          <a:noFill/>
          <a:ln>
            <a:noFill/>
          </a:ln>
        </p:spPr>
      </p:pic>
      <p:pic>
        <p:nvPicPr>
          <p:cNvPr id="182" name="Google Shape;182;p25"/>
          <p:cNvPicPr preferRelativeResize="0"/>
          <p:nvPr/>
        </p:nvPicPr>
        <p:blipFill>
          <a:blip r:embed="rId4">
            <a:alphaModFix/>
          </a:blip>
          <a:stretch>
            <a:fillRect/>
          </a:stretch>
        </p:blipFill>
        <p:spPr>
          <a:xfrm>
            <a:off x="6746700" y="2913525"/>
            <a:ext cx="1620375" cy="1620375"/>
          </a:xfrm>
          <a:prstGeom prst="rect">
            <a:avLst/>
          </a:prstGeom>
          <a:noFill/>
          <a:ln>
            <a:noFill/>
          </a:ln>
        </p:spPr>
      </p:pic>
      <p:sp>
        <p:nvSpPr>
          <p:cNvPr id="183" name="Google Shape;183;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2"/>
                </a:solidFill>
              </a:rPr>
              <a:t>Painting the Big Picture</a:t>
            </a:r>
            <a:endParaRPr/>
          </a:p>
        </p:txBody>
      </p:sp>
      <p:sp>
        <p:nvSpPr>
          <p:cNvPr id="62" name="Google Shape;62;p14"/>
          <p:cNvSpPr txBox="1"/>
          <p:nvPr>
            <p:ph idx="1" type="body"/>
          </p:nvPr>
        </p:nvSpPr>
        <p:spPr>
          <a:xfrm>
            <a:off x="379500" y="1457275"/>
            <a:ext cx="4874100" cy="26370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000">
                <a:solidFill>
                  <a:schemeClr val="dk1"/>
                </a:solidFill>
              </a:rPr>
              <a:t>Making Gene-Gene Claims Steps:</a:t>
            </a:r>
            <a:endParaRPr sz="2000">
              <a:solidFill>
                <a:schemeClr val="dk1"/>
              </a:solidFill>
            </a:endParaRPr>
          </a:p>
          <a:p>
            <a:pPr indent="-355600" lvl="0" marL="457200" rtl="0">
              <a:spcBef>
                <a:spcPts val="1600"/>
              </a:spcBef>
              <a:spcAft>
                <a:spcPts val="0"/>
              </a:spcAft>
              <a:buClr>
                <a:schemeClr val="dk1"/>
              </a:buClr>
              <a:buSzPts val="2000"/>
              <a:buAutoNum type="arabicPeriod"/>
            </a:pPr>
            <a:r>
              <a:rPr lang="en" sz="2000">
                <a:solidFill>
                  <a:schemeClr val="dk1"/>
                </a:solidFill>
              </a:rPr>
              <a:t>Get a PhD</a:t>
            </a:r>
            <a:endParaRPr sz="2000">
              <a:solidFill>
                <a:schemeClr val="dk1"/>
              </a:solidFill>
            </a:endParaRPr>
          </a:p>
          <a:p>
            <a:pPr indent="-355600" lvl="0" marL="457200" rtl="0">
              <a:spcBef>
                <a:spcPts val="0"/>
              </a:spcBef>
              <a:spcAft>
                <a:spcPts val="0"/>
              </a:spcAft>
              <a:buClr>
                <a:schemeClr val="dk1"/>
              </a:buClr>
              <a:buSzPts val="2000"/>
              <a:buAutoNum type="arabicPeriod"/>
            </a:pPr>
            <a:r>
              <a:rPr lang="en" sz="2000">
                <a:solidFill>
                  <a:schemeClr val="dk1"/>
                </a:solidFill>
              </a:rPr>
              <a:t>Read Papers </a:t>
            </a:r>
            <a:endParaRPr sz="2000">
              <a:solidFill>
                <a:schemeClr val="dk1"/>
              </a:solidFill>
            </a:endParaRPr>
          </a:p>
          <a:p>
            <a:pPr indent="-355600" lvl="0" marL="457200" rtl="0">
              <a:spcBef>
                <a:spcPts val="0"/>
              </a:spcBef>
              <a:spcAft>
                <a:spcPts val="0"/>
              </a:spcAft>
              <a:buClr>
                <a:schemeClr val="dk1"/>
              </a:buClr>
              <a:buSzPts val="2000"/>
              <a:buAutoNum type="arabicPeriod"/>
            </a:pPr>
            <a:r>
              <a:rPr lang="en" sz="2000">
                <a:solidFill>
                  <a:schemeClr val="dk1"/>
                </a:solidFill>
              </a:rPr>
              <a:t>Spend lots of time identifying specific characteristics to know if 2 genes are related </a:t>
            </a:r>
            <a:endParaRPr sz="2000">
              <a:solidFill>
                <a:schemeClr val="dk1"/>
              </a:solidFill>
            </a:endParaRPr>
          </a:p>
        </p:txBody>
      </p:sp>
      <p:pic>
        <p:nvPicPr>
          <p:cNvPr id="63" name="Google Shape;63;p14"/>
          <p:cNvPicPr preferRelativeResize="0"/>
          <p:nvPr/>
        </p:nvPicPr>
        <p:blipFill>
          <a:blip r:embed="rId3">
            <a:alphaModFix/>
          </a:blip>
          <a:stretch>
            <a:fillRect/>
          </a:stretch>
        </p:blipFill>
        <p:spPr>
          <a:xfrm>
            <a:off x="5406000" y="560525"/>
            <a:ext cx="3286125" cy="2771775"/>
          </a:xfrm>
          <a:prstGeom prst="rect">
            <a:avLst/>
          </a:prstGeom>
          <a:noFill/>
          <a:ln>
            <a:noFill/>
          </a:ln>
        </p:spPr>
      </p:pic>
      <p:sp>
        <p:nvSpPr>
          <p:cNvPr id="64" name="Google Shape;64;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65" name="Google Shape;65;p14"/>
          <p:cNvSpPr txBox="1"/>
          <p:nvPr/>
        </p:nvSpPr>
        <p:spPr>
          <a:xfrm>
            <a:off x="311700" y="4215700"/>
            <a:ext cx="6483600" cy="630000"/>
          </a:xfrm>
          <a:prstGeom prst="rect">
            <a:avLst/>
          </a:prstGeom>
          <a:noFill/>
          <a:ln>
            <a:noFill/>
          </a:ln>
        </p:spPr>
        <p:txBody>
          <a:bodyPr anchorCtr="0" anchor="ctr" bIns="91425" lIns="91425" spcFirstLastPara="1" rIns="91425" wrap="square" tIns="91425">
            <a:noAutofit/>
          </a:bodyPr>
          <a:lstStyle/>
          <a:p>
            <a:pPr indent="0" lvl="0" marL="0" rtl="0">
              <a:lnSpc>
                <a:spcPct val="115000"/>
              </a:lnSpc>
              <a:spcBef>
                <a:spcPts val="0"/>
              </a:spcBef>
              <a:spcAft>
                <a:spcPts val="1600"/>
              </a:spcAft>
              <a:buNone/>
            </a:pPr>
            <a:r>
              <a:rPr lang="en" sz="2000">
                <a:solidFill>
                  <a:schemeClr val="dk1"/>
                </a:solidFill>
              </a:rPr>
              <a:t>Can we do this on a computational way? …. Yes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additive="base">
                                        <p:cTn dur="1000"/>
                                        <p:tgtEl>
                                          <p:spTgt spid="6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5"/>
          <p:cNvSpPr txBox="1"/>
          <p:nvPr>
            <p:ph type="title"/>
          </p:nvPr>
        </p:nvSpPr>
        <p:spPr>
          <a:xfrm>
            <a:off x="6900" y="22200"/>
            <a:ext cx="7544100" cy="7557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solidFill>
                  <a:schemeClr val="dk2"/>
                </a:solidFill>
              </a:rPr>
              <a:t>What is Natural Language </a:t>
            </a:r>
            <a:r>
              <a:rPr lang="en">
                <a:solidFill>
                  <a:schemeClr val="dk2"/>
                </a:solidFill>
              </a:rPr>
              <a:t>Processing (NLP)</a:t>
            </a:r>
            <a:endParaRPr>
              <a:solidFill>
                <a:schemeClr val="dk2"/>
              </a:solidFill>
            </a:endParaRPr>
          </a:p>
        </p:txBody>
      </p:sp>
      <p:sp>
        <p:nvSpPr>
          <p:cNvPr id="71" name="Google Shape;71;p15"/>
          <p:cNvSpPr txBox="1"/>
          <p:nvPr>
            <p:ph idx="1" type="body"/>
          </p:nvPr>
        </p:nvSpPr>
        <p:spPr>
          <a:xfrm>
            <a:off x="233275" y="1816900"/>
            <a:ext cx="3370200" cy="20292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solidFill>
                  <a:schemeClr val="dk1"/>
                </a:solidFill>
              </a:rPr>
              <a:t>A</a:t>
            </a:r>
            <a:r>
              <a:rPr lang="en" sz="1800">
                <a:solidFill>
                  <a:schemeClr val="dk1"/>
                </a:solidFill>
              </a:rPr>
              <a:t>nalytical techniques for discerning meaning from vast text corpuses. Word2Vec is a neural network model that can learn  numerical vector representations of words.</a:t>
            </a:r>
            <a:endParaRPr sz="1800">
              <a:solidFill>
                <a:schemeClr val="dk1"/>
              </a:solidFill>
            </a:endParaRPr>
          </a:p>
          <a:p>
            <a:pPr indent="0" lvl="0" marL="0">
              <a:spcBef>
                <a:spcPts val="0"/>
              </a:spcBef>
              <a:spcAft>
                <a:spcPts val="1600"/>
              </a:spcAft>
              <a:buNone/>
            </a:pPr>
            <a:r>
              <a:t/>
            </a:r>
            <a:endParaRPr sz="1800">
              <a:solidFill>
                <a:schemeClr val="dk1"/>
              </a:solidFill>
            </a:endParaRPr>
          </a:p>
        </p:txBody>
      </p:sp>
      <p:sp>
        <p:nvSpPr>
          <p:cNvPr id="72" name="Google Shape;72;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73" name="Google Shape;73;p15"/>
          <p:cNvPicPr preferRelativeResize="0"/>
          <p:nvPr/>
        </p:nvPicPr>
        <p:blipFill>
          <a:blip r:embed="rId3">
            <a:alphaModFix/>
          </a:blip>
          <a:stretch>
            <a:fillRect/>
          </a:stretch>
        </p:blipFill>
        <p:spPr>
          <a:xfrm>
            <a:off x="3679675" y="747425"/>
            <a:ext cx="5206676" cy="43855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idx="1" type="body"/>
          </p:nvPr>
        </p:nvSpPr>
        <p:spPr>
          <a:xfrm>
            <a:off x="159300" y="976700"/>
            <a:ext cx="4287600" cy="1636200"/>
          </a:xfrm>
          <a:prstGeom prst="rect">
            <a:avLst/>
          </a:prstGeom>
        </p:spPr>
        <p:txBody>
          <a:bodyPr anchorCtr="0" anchor="t" bIns="91425" lIns="91425" spcFirstLastPara="1" rIns="91425" wrap="square" tIns="91425">
            <a:noAutofit/>
          </a:bodyPr>
          <a:lstStyle/>
          <a:p>
            <a:pPr indent="0" lvl="0" marL="0" rtl="0">
              <a:lnSpc>
                <a:spcPct val="90000"/>
              </a:lnSpc>
              <a:spcBef>
                <a:spcPts val="0"/>
              </a:spcBef>
              <a:spcAft>
                <a:spcPts val="0"/>
              </a:spcAft>
              <a:buNone/>
            </a:pPr>
            <a:r>
              <a:rPr lang="en" sz="1800">
                <a:solidFill>
                  <a:schemeClr val="dk1"/>
                </a:solidFill>
              </a:rPr>
              <a:t>Primarily prepared the data using </a:t>
            </a:r>
            <a:r>
              <a:rPr b="1" i="1" lang="en" sz="1800">
                <a:solidFill>
                  <a:schemeClr val="dk1"/>
                </a:solidFill>
              </a:rPr>
              <a:t>Name Entity Recognition</a:t>
            </a:r>
            <a:endParaRPr b="1" i="1" sz="1800">
              <a:solidFill>
                <a:schemeClr val="dk1"/>
              </a:solidFill>
            </a:endParaRPr>
          </a:p>
          <a:p>
            <a:pPr indent="0" lvl="0" marL="0" rtl="0">
              <a:lnSpc>
                <a:spcPct val="90000"/>
              </a:lnSpc>
              <a:spcBef>
                <a:spcPts val="0"/>
              </a:spcBef>
              <a:spcAft>
                <a:spcPts val="0"/>
              </a:spcAft>
              <a:buNone/>
            </a:pPr>
            <a:r>
              <a:t/>
            </a:r>
            <a:endParaRPr sz="1800">
              <a:solidFill>
                <a:schemeClr val="dk1"/>
              </a:solidFill>
            </a:endParaRPr>
          </a:p>
          <a:p>
            <a:pPr indent="-342900" lvl="0" marL="457200" rtl="0">
              <a:lnSpc>
                <a:spcPct val="90000"/>
              </a:lnSpc>
              <a:spcBef>
                <a:spcPts val="0"/>
              </a:spcBef>
              <a:spcAft>
                <a:spcPts val="0"/>
              </a:spcAft>
              <a:buClr>
                <a:schemeClr val="dk1"/>
              </a:buClr>
              <a:buSzPts val="1800"/>
              <a:buAutoNum type="alphaLcPeriod"/>
            </a:pPr>
            <a:r>
              <a:rPr lang="en" sz="1800">
                <a:solidFill>
                  <a:schemeClr val="dk1"/>
                </a:solidFill>
              </a:rPr>
              <a:t>Jesus got a heart attack</a:t>
            </a:r>
            <a:endParaRPr sz="1800">
              <a:solidFill>
                <a:schemeClr val="dk1"/>
              </a:solidFill>
            </a:endParaRPr>
          </a:p>
          <a:p>
            <a:pPr indent="0" lvl="0" marL="0" rtl="0">
              <a:lnSpc>
                <a:spcPct val="90000"/>
              </a:lnSpc>
              <a:spcBef>
                <a:spcPts val="0"/>
              </a:spcBef>
              <a:spcAft>
                <a:spcPts val="0"/>
              </a:spcAft>
              <a:buNone/>
            </a:pPr>
            <a:r>
              <a:t/>
            </a:r>
            <a:endParaRPr sz="1800">
              <a:solidFill>
                <a:schemeClr val="dk1"/>
              </a:solidFill>
            </a:endParaRPr>
          </a:p>
          <a:p>
            <a:pPr indent="-342900" lvl="0" marL="457200" rtl="0">
              <a:lnSpc>
                <a:spcPct val="90000"/>
              </a:lnSpc>
              <a:spcBef>
                <a:spcPts val="0"/>
              </a:spcBef>
              <a:spcAft>
                <a:spcPts val="0"/>
              </a:spcAft>
              <a:buClr>
                <a:schemeClr val="dk1"/>
              </a:buClr>
              <a:buSzPts val="1800"/>
              <a:buAutoNum type="alphaLcPeriod"/>
            </a:pPr>
            <a:r>
              <a:rPr lang="en" sz="1800">
                <a:solidFill>
                  <a:schemeClr val="dk1"/>
                </a:solidFill>
              </a:rPr>
              <a:t>Jesus got a myocardial infarction</a:t>
            </a:r>
            <a:endParaRPr sz="1800">
              <a:solidFill>
                <a:schemeClr val="dk1"/>
              </a:solidFill>
            </a:endParaRPr>
          </a:p>
          <a:p>
            <a:pPr indent="0" lvl="0" marL="0" rtl="0">
              <a:lnSpc>
                <a:spcPct val="90000"/>
              </a:lnSpc>
              <a:spcBef>
                <a:spcPts val="0"/>
              </a:spcBef>
              <a:spcAft>
                <a:spcPts val="0"/>
              </a:spcAft>
              <a:buNone/>
            </a:pPr>
            <a:r>
              <a:t/>
            </a:r>
            <a:endParaRPr sz="1800">
              <a:solidFill>
                <a:schemeClr val="dk1"/>
              </a:solidFill>
            </a:endParaRPr>
          </a:p>
        </p:txBody>
      </p:sp>
      <p:sp>
        <p:nvSpPr>
          <p:cNvPr id="79" name="Google Shape;79;p16"/>
          <p:cNvSpPr txBox="1"/>
          <p:nvPr>
            <p:ph type="title"/>
          </p:nvPr>
        </p:nvSpPr>
        <p:spPr>
          <a:xfrm>
            <a:off x="159300" y="22200"/>
            <a:ext cx="4017600" cy="7557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solidFill>
                  <a:schemeClr val="dk2"/>
                </a:solidFill>
              </a:rPr>
              <a:t>Preparing the Data</a:t>
            </a:r>
            <a:endParaRPr>
              <a:solidFill>
                <a:schemeClr val="dk2"/>
              </a:solidFill>
            </a:endParaRPr>
          </a:p>
        </p:txBody>
      </p:sp>
      <p:sp>
        <p:nvSpPr>
          <p:cNvPr id="80" name="Google Shape;80;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graphicFrame>
        <p:nvGraphicFramePr>
          <p:cNvPr id="81" name="Google Shape;81;p16"/>
          <p:cNvGraphicFramePr/>
          <p:nvPr/>
        </p:nvGraphicFramePr>
        <p:xfrm>
          <a:off x="6157075" y="777900"/>
          <a:ext cx="3000000" cy="3000000"/>
        </p:xfrm>
        <a:graphic>
          <a:graphicData uri="http://schemas.openxmlformats.org/drawingml/2006/table">
            <a:tbl>
              <a:tblPr>
                <a:noFill/>
                <a:tableStyleId>{89CF7C82-6478-45DA-80B3-873770755185}</a:tableStyleId>
              </a:tblPr>
              <a:tblGrid>
                <a:gridCol w="782000"/>
                <a:gridCol w="782000"/>
                <a:gridCol w="782000"/>
              </a:tblGrid>
              <a:tr h="325350">
                <a:tc>
                  <a:txBody>
                    <a:bodyPr>
                      <a:noAutofit/>
                    </a:bodyPr>
                    <a:lstStyle/>
                    <a:p>
                      <a:pPr indent="0" lvl="0" mar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c>
                  <a:txBody>
                    <a:bodyPr>
                      <a:noAutofit/>
                    </a:bodyPr>
                    <a:lstStyle/>
                    <a:p>
                      <a:pPr indent="0" lvl="0" mar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c>
                  <a:txBody>
                    <a:bodyPr>
                      <a:noAutofit/>
                    </a:bodyPr>
                    <a:lstStyle/>
                    <a:p>
                      <a:pPr indent="0" lvl="0" mar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r>
              <a:tr h="312875">
                <a:tc>
                  <a:txBody>
                    <a:bodyPr>
                      <a:noAutofit/>
                    </a:bodyPr>
                    <a:lstStyle/>
                    <a:p>
                      <a:pPr indent="0" lvl="0" mar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c>
                  <a:txBody>
                    <a:bodyPr>
                      <a:noAutofit/>
                    </a:bodyPr>
                    <a:lstStyle/>
                    <a:p>
                      <a:pPr indent="0" lvl="0" mar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c>
                  <a:txBody>
                    <a:bodyPr>
                      <a:noAutofit/>
                    </a:bodyPr>
                    <a:lstStyle/>
                    <a:p>
                      <a:pPr indent="0" lvl="0" mar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r>
              <a:tr h="312875">
                <a:tc>
                  <a:txBody>
                    <a:bodyPr>
                      <a:noAutofit/>
                    </a:bodyPr>
                    <a:lstStyle/>
                    <a:p>
                      <a:pPr indent="0" lvl="0" mar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c>
                  <a:txBody>
                    <a:bodyPr>
                      <a:noAutofit/>
                    </a:bodyPr>
                    <a:lstStyle/>
                    <a:p>
                      <a:pPr indent="0" lvl="0" mar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c>
                  <a:txBody>
                    <a:bodyPr>
                      <a:noAutofit/>
                    </a:bodyPr>
                    <a:lstStyle/>
                    <a:p>
                      <a:pPr indent="0" lvl="0" mar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r>
              <a:tr h="312875">
                <a:tc>
                  <a:txBody>
                    <a:bodyPr>
                      <a:noAutofit/>
                    </a:bodyPr>
                    <a:lstStyle/>
                    <a:p>
                      <a:pPr indent="0" lvl="0" mar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c>
                  <a:txBody>
                    <a:bodyPr>
                      <a:noAutofit/>
                    </a:bodyPr>
                    <a:lstStyle/>
                    <a:p>
                      <a:pPr indent="0" lvl="0" mar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c>
                  <a:txBody>
                    <a:bodyPr>
                      <a:noAutofit/>
                    </a:bodyPr>
                    <a:lstStyle/>
                    <a:p>
                      <a:pPr indent="0" lvl="0" mar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r>
              <a:tr h="312875">
                <a:tc>
                  <a:txBody>
                    <a:bodyPr>
                      <a:noAutofit/>
                    </a:bodyPr>
                    <a:lstStyle/>
                    <a:p>
                      <a:pPr indent="0" lvl="0" mar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c>
                  <a:txBody>
                    <a:bodyPr>
                      <a:noAutofit/>
                    </a:bodyPr>
                    <a:lstStyle/>
                    <a:p>
                      <a:pPr indent="0" lvl="0" mar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c>
                  <a:txBody>
                    <a:bodyPr>
                      <a:noAutofit/>
                    </a:bodyPr>
                    <a:lstStyle/>
                    <a:p>
                      <a:pPr indent="0" lvl="0" mar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r>
              <a:tr h="325350">
                <a:tc>
                  <a:txBody>
                    <a:bodyPr>
                      <a:noAutofit/>
                    </a:bodyPr>
                    <a:lstStyle/>
                    <a:p>
                      <a:pPr indent="0" lvl="0" mar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c>
                  <a:txBody>
                    <a:bodyPr>
                      <a:noAutofit/>
                    </a:bodyPr>
                    <a:lstStyle/>
                    <a:p>
                      <a:pPr indent="0" lvl="0" mar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c>
                  <a:txBody>
                    <a:bodyPr>
                      <a:noAutofit/>
                    </a:bodyPr>
                    <a:lstStyle/>
                    <a:p>
                      <a:pPr indent="0" lvl="0" mar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r>
              <a:tr h="325350">
                <a:tc>
                  <a:txBody>
                    <a:bodyPr>
                      <a:noAutofit/>
                    </a:bodyPr>
                    <a:lstStyle/>
                    <a:p>
                      <a:pPr indent="0" lvl="0" marL="0" rt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c>
                  <a:txBody>
                    <a:bodyPr>
                      <a:noAutofit/>
                    </a:bodyPr>
                    <a:lstStyle/>
                    <a:p>
                      <a:pPr indent="0" lvl="0" marL="0" rt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c>
                  <a:txBody>
                    <a:bodyPr>
                      <a:noAutofit/>
                    </a:bodyPr>
                    <a:lstStyle/>
                    <a:p>
                      <a:pPr indent="0" lvl="0" marL="0" rt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r>
              <a:tr h="325350">
                <a:tc>
                  <a:txBody>
                    <a:bodyPr>
                      <a:noAutofit/>
                    </a:bodyPr>
                    <a:lstStyle/>
                    <a:p>
                      <a:pPr indent="0" lvl="0" marL="0" rt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c>
                  <a:txBody>
                    <a:bodyPr>
                      <a:noAutofit/>
                    </a:bodyPr>
                    <a:lstStyle/>
                    <a:p>
                      <a:pPr indent="0" lvl="0" marL="0" rt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c>
                  <a:txBody>
                    <a:bodyPr>
                      <a:noAutofit/>
                    </a:bodyPr>
                    <a:lstStyle/>
                    <a:p>
                      <a:pPr indent="0" lvl="0" marL="0" rt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r>
            </a:tbl>
          </a:graphicData>
        </a:graphic>
      </p:graphicFrame>
      <p:sp>
        <p:nvSpPr>
          <p:cNvPr id="82" name="Google Shape;82;p16"/>
          <p:cNvSpPr txBox="1"/>
          <p:nvPr/>
        </p:nvSpPr>
        <p:spPr>
          <a:xfrm>
            <a:off x="6309475" y="-975"/>
            <a:ext cx="2346000" cy="5805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1800">
                <a:solidFill>
                  <a:schemeClr val="dk1"/>
                </a:solidFill>
              </a:rPr>
              <a:t>200 Features</a:t>
            </a:r>
            <a:endParaRPr/>
          </a:p>
        </p:txBody>
      </p:sp>
      <p:sp>
        <p:nvSpPr>
          <p:cNvPr id="83" name="Google Shape;83;p16"/>
          <p:cNvSpPr txBox="1"/>
          <p:nvPr/>
        </p:nvSpPr>
        <p:spPr>
          <a:xfrm rot="-5400440">
            <a:off x="4441390" y="2001383"/>
            <a:ext cx="2346000" cy="5805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1800">
                <a:solidFill>
                  <a:schemeClr val="dk1"/>
                </a:solidFill>
              </a:rPr>
              <a:t>𝞫  Terms</a:t>
            </a:r>
            <a:endParaRPr/>
          </a:p>
        </p:txBody>
      </p:sp>
      <p:pic>
        <p:nvPicPr>
          <p:cNvPr id="84" name="Google Shape;84;p16"/>
          <p:cNvPicPr preferRelativeResize="0"/>
          <p:nvPr/>
        </p:nvPicPr>
        <p:blipFill>
          <a:blip r:embed="rId3">
            <a:alphaModFix/>
          </a:blip>
          <a:stretch>
            <a:fillRect/>
          </a:stretch>
        </p:blipFill>
        <p:spPr>
          <a:xfrm rot="8885868">
            <a:off x="-316752" y="2703433"/>
            <a:ext cx="1963877" cy="1591210"/>
          </a:xfrm>
          <a:prstGeom prst="rect">
            <a:avLst/>
          </a:prstGeom>
          <a:noFill/>
          <a:ln>
            <a:noFill/>
          </a:ln>
        </p:spPr>
      </p:pic>
      <p:sp>
        <p:nvSpPr>
          <p:cNvPr id="85" name="Google Shape;85;p16"/>
          <p:cNvSpPr txBox="1"/>
          <p:nvPr/>
        </p:nvSpPr>
        <p:spPr>
          <a:xfrm>
            <a:off x="1024500" y="3688525"/>
            <a:ext cx="3000000" cy="1215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1800">
                <a:solidFill>
                  <a:schemeClr val="dk1"/>
                </a:solidFill>
              </a:rPr>
              <a:t>Word2Vec Model</a:t>
            </a:r>
            <a:endParaRPr>
              <a:solidFill>
                <a:schemeClr val="dk1"/>
              </a:solidFill>
            </a:endParaRPr>
          </a:p>
        </p:txBody>
      </p:sp>
      <p:pic>
        <p:nvPicPr>
          <p:cNvPr id="86" name="Google Shape;86;p16"/>
          <p:cNvPicPr preferRelativeResize="0"/>
          <p:nvPr/>
        </p:nvPicPr>
        <p:blipFill>
          <a:blip r:embed="rId3">
            <a:alphaModFix/>
          </a:blip>
          <a:stretch>
            <a:fillRect/>
          </a:stretch>
        </p:blipFill>
        <p:spPr>
          <a:xfrm rot="4529444">
            <a:off x="3728789" y="3070092"/>
            <a:ext cx="2358769" cy="19111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7"/>
          <p:cNvSpPr txBox="1"/>
          <p:nvPr/>
        </p:nvSpPr>
        <p:spPr>
          <a:xfrm>
            <a:off x="265175" y="981675"/>
            <a:ext cx="4502700" cy="1063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rPr>
              <a:t>Gene Ontology (GO) and Disease Ontology (DO) Structures</a:t>
            </a:r>
            <a:endParaRPr sz="1800">
              <a:solidFill>
                <a:schemeClr val="dk1"/>
              </a:solidFill>
            </a:endParaRPr>
          </a:p>
        </p:txBody>
      </p:sp>
      <p:sp>
        <p:nvSpPr>
          <p:cNvPr id="92" name="Google Shape;92;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graphicFrame>
        <p:nvGraphicFramePr>
          <p:cNvPr id="93" name="Google Shape;93;p17"/>
          <p:cNvGraphicFramePr/>
          <p:nvPr/>
        </p:nvGraphicFramePr>
        <p:xfrm>
          <a:off x="6157075" y="1844700"/>
          <a:ext cx="3000000" cy="3000000"/>
        </p:xfrm>
        <a:graphic>
          <a:graphicData uri="http://schemas.openxmlformats.org/drawingml/2006/table">
            <a:tbl>
              <a:tblPr>
                <a:noFill/>
                <a:tableStyleId>{89CF7C82-6478-45DA-80B3-873770755185}</a:tableStyleId>
              </a:tblPr>
              <a:tblGrid>
                <a:gridCol w="782000"/>
                <a:gridCol w="782000"/>
                <a:gridCol w="782000"/>
              </a:tblGrid>
              <a:tr h="325350">
                <a:tc>
                  <a:txBody>
                    <a:bodyPr>
                      <a:noAutofit/>
                    </a:bodyPr>
                    <a:lstStyle/>
                    <a:p>
                      <a:pPr indent="0" lvl="0" marL="0" rt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80000"/>
                    </a:solidFill>
                  </a:tcPr>
                </a:tc>
                <a:tc>
                  <a:txBody>
                    <a:bodyPr>
                      <a:noAutofit/>
                    </a:bodyPr>
                    <a:lstStyle/>
                    <a:p>
                      <a:pPr indent="0" lvl="0" mar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80000"/>
                    </a:solidFill>
                  </a:tcPr>
                </a:tc>
                <a:tc>
                  <a:txBody>
                    <a:bodyPr>
                      <a:noAutofit/>
                    </a:bodyPr>
                    <a:lstStyle/>
                    <a:p>
                      <a:pPr indent="0" lvl="0" mar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80000"/>
                    </a:solidFill>
                  </a:tcPr>
                </a:tc>
              </a:tr>
              <a:tr h="312875">
                <a:tc>
                  <a:txBody>
                    <a:bodyPr>
                      <a:noAutofit/>
                    </a:bodyPr>
                    <a:lstStyle/>
                    <a:p>
                      <a:pPr indent="0" lvl="0" mar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c>
                  <a:txBody>
                    <a:bodyPr>
                      <a:noAutofit/>
                    </a:bodyPr>
                    <a:lstStyle/>
                    <a:p>
                      <a:pPr indent="0" lvl="0" mar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c>
                  <a:txBody>
                    <a:bodyPr>
                      <a:noAutofit/>
                    </a:bodyPr>
                    <a:lstStyle/>
                    <a:p>
                      <a:pPr indent="0" lvl="0" mar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r>
              <a:tr h="312875">
                <a:tc>
                  <a:txBody>
                    <a:bodyPr>
                      <a:noAutofit/>
                    </a:bodyPr>
                    <a:lstStyle/>
                    <a:p>
                      <a:pPr indent="0" lvl="0" marL="0" rt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c>
                  <a:txBody>
                    <a:bodyPr>
                      <a:noAutofit/>
                    </a:bodyPr>
                    <a:lstStyle/>
                    <a:p>
                      <a:pPr indent="0" lvl="0" marL="0" rt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c>
                  <a:txBody>
                    <a:bodyPr>
                      <a:noAutofit/>
                    </a:bodyPr>
                    <a:lstStyle/>
                    <a:p>
                      <a:pPr indent="0" lvl="0" mar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r>
              <a:tr h="312875">
                <a:tc>
                  <a:txBody>
                    <a:bodyPr>
                      <a:noAutofit/>
                    </a:bodyPr>
                    <a:lstStyle/>
                    <a:p>
                      <a:pPr indent="0" lvl="0" marL="0" rt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c>
                  <a:txBody>
                    <a:bodyPr>
                      <a:noAutofit/>
                    </a:bodyPr>
                    <a:lstStyle/>
                    <a:p>
                      <a:pPr indent="0" lvl="0" mar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c>
                  <a:txBody>
                    <a:bodyPr>
                      <a:noAutofit/>
                    </a:bodyPr>
                    <a:lstStyle/>
                    <a:p>
                      <a:pPr indent="0" lvl="0" mar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r>
              <a:tr h="312875">
                <a:tc>
                  <a:txBody>
                    <a:bodyPr>
                      <a:noAutofit/>
                    </a:bodyPr>
                    <a:lstStyle/>
                    <a:p>
                      <a:pPr indent="0" lvl="0" mar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FF"/>
                    </a:solidFill>
                  </a:tcPr>
                </a:tc>
                <a:tc>
                  <a:txBody>
                    <a:bodyPr>
                      <a:noAutofit/>
                    </a:bodyPr>
                    <a:lstStyle/>
                    <a:p>
                      <a:pPr indent="0" lvl="0" mar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FF"/>
                    </a:solidFill>
                  </a:tcPr>
                </a:tc>
                <a:tc>
                  <a:txBody>
                    <a:bodyPr>
                      <a:noAutofit/>
                    </a:bodyPr>
                    <a:lstStyle/>
                    <a:p>
                      <a:pPr indent="0" lvl="0" mar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FF"/>
                    </a:solidFill>
                  </a:tcPr>
                </a:tc>
              </a:tr>
              <a:tr h="325350">
                <a:tc>
                  <a:txBody>
                    <a:bodyPr>
                      <a:noAutofit/>
                    </a:bodyPr>
                    <a:lstStyle/>
                    <a:p>
                      <a:pPr indent="0" lvl="0" marL="0" rt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c>
                  <a:txBody>
                    <a:bodyPr>
                      <a:noAutofit/>
                    </a:bodyPr>
                    <a:lstStyle/>
                    <a:p>
                      <a:pPr indent="0" lvl="0" marL="0" rt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c>
                  <a:txBody>
                    <a:bodyPr>
                      <a:noAutofit/>
                    </a:bodyPr>
                    <a:lstStyle/>
                    <a:p>
                      <a:pPr indent="0" lvl="0" marL="0" rt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r>
              <a:tr h="325350">
                <a:tc>
                  <a:txBody>
                    <a:bodyPr>
                      <a:noAutofit/>
                    </a:bodyPr>
                    <a:lstStyle/>
                    <a:p>
                      <a:pPr indent="0" lvl="0" marL="0" rt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c>
                  <a:txBody>
                    <a:bodyPr>
                      <a:noAutofit/>
                    </a:bodyPr>
                    <a:lstStyle/>
                    <a:p>
                      <a:pPr indent="0" lvl="0" marL="0" rt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c>
                  <a:txBody>
                    <a:bodyPr>
                      <a:noAutofit/>
                    </a:bodyPr>
                    <a:lstStyle/>
                    <a:p>
                      <a:pPr indent="0" lvl="0" marL="0" rt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r>
              <a:tr h="325350">
                <a:tc>
                  <a:txBody>
                    <a:bodyPr>
                      <a:noAutofit/>
                    </a:bodyPr>
                    <a:lstStyle/>
                    <a:p>
                      <a:pPr indent="0" lvl="0" marL="0" rt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c>
                  <a:txBody>
                    <a:bodyPr>
                      <a:noAutofit/>
                    </a:bodyPr>
                    <a:lstStyle/>
                    <a:p>
                      <a:pPr indent="0" lvl="0" marL="0" rt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c>
                  <a:txBody>
                    <a:bodyPr>
                      <a:noAutofit/>
                    </a:bodyPr>
                    <a:lstStyle/>
                    <a:p>
                      <a:pPr indent="0" lvl="0" marL="0" rtl="0">
                        <a:spcBef>
                          <a:spcPts val="0"/>
                        </a:spcBef>
                        <a:spcAft>
                          <a:spcPts val="0"/>
                        </a:spcAft>
                        <a:buNone/>
                      </a:pPr>
                      <a:r>
                        <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ACC1"/>
                    </a:solidFill>
                  </a:tcPr>
                </a:tc>
              </a:tr>
            </a:tbl>
          </a:graphicData>
        </a:graphic>
      </p:graphicFrame>
      <p:sp>
        <p:nvSpPr>
          <p:cNvPr id="94" name="Google Shape;94;p17"/>
          <p:cNvSpPr txBox="1"/>
          <p:nvPr/>
        </p:nvSpPr>
        <p:spPr>
          <a:xfrm>
            <a:off x="6309475" y="1065825"/>
            <a:ext cx="2346000" cy="5805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1800">
                <a:solidFill>
                  <a:schemeClr val="dk1"/>
                </a:solidFill>
              </a:rPr>
              <a:t>200 Features</a:t>
            </a:r>
            <a:endParaRPr/>
          </a:p>
        </p:txBody>
      </p:sp>
      <p:sp>
        <p:nvSpPr>
          <p:cNvPr id="95" name="Google Shape;95;p17"/>
          <p:cNvSpPr txBox="1"/>
          <p:nvPr/>
        </p:nvSpPr>
        <p:spPr>
          <a:xfrm rot="-5400440">
            <a:off x="4517590" y="3068183"/>
            <a:ext cx="2346000" cy="5805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1800">
                <a:solidFill>
                  <a:schemeClr val="dk1"/>
                </a:solidFill>
              </a:rPr>
              <a:t>𝞫  Terms</a:t>
            </a:r>
            <a:endParaRPr/>
          </a:p>
        </p:txBody>
      </p:sp>
      <p:sp>
        <p:nvSpPr>
          <p:cNvPr id="96" name="Google Shape;96;p17"/>
          <p:cNvSpPr/>
          <p:nvPr/>
        </p:nvSpPr>
        <p:spPr>
          <a:xfrm>
            <a:off x="941050" y="3217275"/>
            <a:ext cx="580800" cy="313200"/>
          </a:xfrm>
          <a:prstGeom prst="roundRect">
            <a:avLst>
              <a:gd fmla="val 16667" name="adj"/>
            </a:avLst>
          </a:prstGeom>
          <a:solidFill>
            <a:srgbClr val="A61C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7" name="Google Shape;97;p17"/>
          <p:cNvSpPr/>
          <p:nvPr/>
        </p:nvSpPr>
        <p:spPr>
          <a:xfrm>
            <a:off x="1855450" y="3217275"/>
            <a:ext cx="580800" cy="313200"/>
          </a:xfrm>
          <a:prstGeom prst="roundRect">
            <a:avLst>
              <a:gd fmla="val 16667" name="adj"/>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8" name="Google Shape;98;p17"/>
          <p:cNvSpPr/>
          <p:nvPr/>
        </p:nvSpPr>
        <p:spPr>
          <a:xfrm>
            <a:off x="3227050" y="3217275"/>
            <a:ext cx="580800" cy="313200"/>
          </a:xfrm>
          <a:prstGeom prst="round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9" name="Google Shape;99;p17"/>
          <p:cNvSpPr/>
          <p:nvPr/>
        </p:nvSpPr>
        <p:spPr>
          <a:xfrm>
            <a:off x="1398250" y="2683875"/>
            <a:ext cx="580800" cy="313200"/>
          </a:xfrm>
          <a:prstGeom prst="roundRect">
            <a:avLst>
              <a:gd fmla="val 16667" name="adj"/>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0" name="Google Shape;100;p17"/>
          <p:cNvSpPr/>
          <p:nvPr/>
        </p:nvSpPr>
        <p:spPr>
          <a:xfrm>
            <a:off x="2465050" y="2226675"/>
            <a:ext cx="580800" cy="313200"/>
          </a:xfrm>
          <a:prstGeom prst="roundRect">
            <a:avLst>
              <a:gd fmla="val 16667" name="adj"/>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1" name="Google Shape;101;p17"/>
          <p:cNvSpPr/>
          <p:nvPr/>
        </p:nvSpPr>
        <p:spPr>
          <a:xfrm>
            <a:off x="331450" y="3826875"/>
            <a:ext cx="580800" cy="313200"/>
          </a:xfrm>
          <a:prstGeom prst="roundRect">
            <a:avLst>
              <a:gd fmla="val 16667" name="adj"/>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2" name="Google Shape;102;p17"/>
          <p:cNvSpPr/>
          <p:nvPr/>
        </p:nvSpPr>
        <p:spPr>
          <a:xfrm>
            <a:off x="1474450" y="3826875"/>
            <a:ext cx="580800" cy="313200"/>
          </a:xfrm>
          <a:prstGeom prst="roundRect">
            <a:avLst>
              <a:gd fmla="val 16667" name="adj"/>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3" name="Google Shape;103;p17"/>
          <p:cNvSpPr/>
          <p:nvPr/>
        </p:nvSpPr>
        <p:spPr>
          <a:xfrm>
            <a:off x="2541250" y="3826875"/>
            <a:ext cx="580800" cy="313200"/>
          </a:xfrm>
          <a:prstGeom prst="roundRect">
            <a:avLst>
              <a:gd fmla="val 16667" name="adj"/>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4" name="Google Shape;104;p17"/>
          <p:cNvSpPr/>
          <p:nvPr/>
        </p:nvSpPr>
        <p:spPr>
          <a:xfrm>
            <a:off x="3684250" y="3826875"/>
            <a:ext cx="580800" cy="313200"/>
          </a:xfrm>
          <a:prstGeom prst="roundRect">
            <a:avLst>
              <a:gd fmla="val 16667" name="adj"/>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105" name="Google Shape;105;p17"/>
          <p:cNvCxnSpPr>
            <a:stCxn id="100" idx="1"/>
            <a:endCxn id="99" idx="0"/>
          </p:cNvCxnSpPr>
          <p:nvPr/>
        </p:nvCxnSpPr>
        <p:spPr>
          <a:xfrm flipH="1">
            <a:off x="1688650" y="2383275"/>
            <a:ext cx="776400" cy="300600"/>
          </a:xfrm>
          <a:prstGeom prst="straightConnector1">
            <a:avLst/>
          </a:prstGeom>
          <a:noFill/>
          <a:ln cap="flat" cmpd="sng" w="9525">
            <a:solidFill>
              <a:schemeClr val="dk2"/>
            </a:solidFill>
            <a:prstDash val="solid"/>
            <a:round/>
            <a:headEnd len="med" w="med" type="none"/>
            <a:tailEnd len="med" w="med" type="none"/>
          </a:ln>
        </p:spPr>
      </p:cxnSp>
      <p:cxnSp>
        <p:nvCxnSpPr>
          <p:cNvPr id="106" name="Google Shape;106;p17"/>
          <p:cNvCxnSpPr>
            <a:stCxn id="96" idx="0"/>
            <a:endCxn id="99" idx="2"/>
          </p:cNvCxnSpPr>
          <p:nvPr/>
        </p:nvCxnSpPr>
        <p:spPr>
          <a:xfrm flipH="1" rot="10800000">
            <a:off x="1231450" y="2997075"/>
            <a:ext cx="457200" cy="220200"/>
          </a:xfrm>
          <a:prstGeom prst="straightConnector1">
            <a:avLst/>
          </a:prstGeom>
          <a:noFill/>
          <a:ln cap="flat" cmpd="sng" w="9525">
            <a:solidFill>
              <a:schemeClr val="dk2"/>
            </a:solidFill>
            <a:prstDash val="solid"/>
            <a:round/>
            <a:headEnd len="med" w="med" type="none"/>
            <a:tailEnd len="med" w="med" type="none"/>
          </a:ln>
        </p:spPr>
      </p:cxnSp>
      <p:cxnSp>
        <p:nvCxnSpPr>
          <p:cNvPr id="107" name="Google Shape;107;p17"/>
          <p:cNvCxnSpPr>
            <a:stCxn id="99" idx="2"/>
            <a:endCxn id="97" idx="0"/>
          </p:cNvCxnSpPr>
          <p:nvPr/>
        </p:nvCxnSpPr>
        <p:spPr>
          <a:xfrm>
            <a:off x="1688650" y="2997075"/>
            <a:ext cx="457200" cy="220200"/>
          </a:xfrm>
          <a:prstGeom prst="straightConnector1">
            <a:avLst/>
          </a:prstGeom>
          <a:noFill/>
          <a:ln cap="flat" cmpd="sng" w="9525">
            <a:solidFill>
              <a:schemeClr val="dk2"/>
            </a:solidFill>
            <a:prstDash val="solid"/>
            <a:round/>
            <a:headEnd len="med" w="med" type="none"/>
            <a:tailEnd len="med" w="med" type="none"/>
          </a:ln>
        </p:spPr>
      </p:cxnSp>
      <p:cxnSp>
        <p:nvCxnSpPr>
          <p:cNvPr id="108" name="Google Shape;108;p17"/>
          <p:cNvCxnSpPr>
            <a:stCxn id="101" idx="0"/>
            <a:endCxn id="96" idx="2"/>
          </p:cNvCxnSpPr>
          <p:nvPr/>
        </p:nvCxnSpPr>
        <p:spPr>
          <a:xfrm flipH="1" rot="10800000">
            <a:off x="621850" y="3530475"/>
            <a:ext cx="609600" cy="296400"/>
          </a:xfrm>
          <a:prstGeom prst="straightConnector1">
            <a:avLst/>
          </a:prstGeom>
          <a:noFill/>
          <a:ln cap="flat" cmpd="sng" w="9525">
            <a:solidFill>
              <a:schemeClr val="dk2"/>
            </a:solidFill>
            <a:prstDash val="solid"/>
            <a:round/>
            <a:headEnd len="med" w="med" type="none"/>
            <a:tailEnd len="med" w="med" type="none"/>
          </a:ln>
        </p:spPr>
      </p:cxnSp>
      <p:cxnSp>
        <p:nvCxnSpPr>
          <p:cNvPr id="109" name="Google Shape;109;p17"/>
          <p:cNvCxnSpPr>
            <a:stCxn id="102" idx="0"/>
            <a:endCxn id="96" idx="2"/>
          </p:cNvCxnSpPr>
          <p:nvPr/>
        </p:nvCxnSpPr>
        <p:spPr>
          <a:xfrm rot="10800000">
            <a:off x="1231450" y="3530475"/>
            <a:ext cx="533400" cy="296400"/>
          </a:xfrm>
          <a:prstGeom prst="straightConnector1">
            <a:avLst/>
          </a:prstGeom>
          <a:noFill/>
          <a:ln cap="flat" cmpd="sng" w="9525">
            <a:solidFill>
              <a:schemeClr val="dk2"/>
            </a:solidFill>
            <a:prstDash val="solid"/>
            <a:round/>
            <a:headEnd len="med" w="med" type="none"/>
            <a:tailEnd len="med" w="med" type="none"/>
          </a:ln>
        </p:spPr>
      </p:cxnSp>
      <p:cxnSp>
        <p:nvCxnSpPr>
          <p:cNvPr id="110" name="Google Shape;110;p17"/>
          <p:cNvCxnSpPr>
            <a:stCxn id="100" idx="2"/>
            <a:endCxn id="98" idx="0"/>
          </p:cNvCxnSpPr>
          <p:nvPr/>
        </p:nvCxnSpPr>
        <p:spPr>
          <a:xfrm>
            <a:off x="2755450" y="2539875"/>
            <a:ext cx="762000" cy="677400"/>
          </a:xfrm>
          <a:prstGeom prst="straightConnector1">
            <a:avLst/>
          </a:prstGeom>
          <a:noFill/>
          <a:ln cap="flat" cmpd="sng" w="9525">
            <a:solidFill>
              <a:schemeClr val="dk2"/>
            </a:solidFill>
            <a:prstDash val="solid"/>
            <a:round/>
            <a:headEnd len="med" w="med" type="none"/>
            <a:tailEnd len="med" w="med" type="none"/>
          </a:ln>
        </p:spPr>
      </p:cxnSp>
      <p:cxnSp>
        <p:nvCxnSpPr>
          <p:cNvPr id="111" name="Google Shape;111;p17"/>
          <p:cNvCxnSpPr>
            <a:stCxn id="103" idx="0"/>
            <a:endCxn id="98" idx="2"/>
          </p:cNvCxnSpPr>
          <p:nvPr/>
        </p:nvCxnSpPr>
        <p:spPr>
          <a:xfrm flipH="1" rot="10800000">
            <a:off x="2831650" y="3530475"/>
            <a:ext cx="685800" cy="296400"/>
          </a:xfrm>
          <a:prstGeom prst="straightConnector1">
            <a:avLst/>
          </a:prstGeom>
          <a:noFill/>
          <a:ln cap="flat" cmpd="sng" w="9525">
            <a:solidFill>
              <a:schemeClr val="dk2"/>
            </a:solidFill>
            <a:prstDash val="solid"/>
            <a:round/>
            <a:headEnd len="med" w="med" type="none"/>
            <a:tailEnd len="med" w="med" type="none"/>
          </a:ln>
        </p:spPr>
      </p:cxnSp>
      <p:cxnSp>
        <p:nvCxnSpPr>
          <p:cNvPr id="112" name="Google Shape;112;p17"/>
          <p:cNvCxnSpPr>
            <a:stCxn id="98" idx="2"/>
            <a:endCxn id="104" idx="0"/>
          </p:cNvCxnSpPr>
          <p:nvPr/>
        </p:nvCxnSpPr>
        <p:spPr>
          <a:xfrm>
            <a:off x="3517450" y="3530475"/>
            <a:ext cx="457200" cy="296400"/>
          </a:xfrm>
          <a:prstGeom prst="straightConnector1">
            <a:avLst/>
          </a:prstGeom>
          <a:noFill/>
          <a:ln cap="flat" cmpd="sng" w="9525">
            <a:solidFill>
              <a:schemeClr val="dk2"/>
            </a:solidFill>
            <a:prstDash val="solid"/>
            <a:round/>
            <a:headEnd len="med" w="med" type="none"/>
            <a:tailEnd len="med" w="med" type="none"/>
          </a:ln>
        </p:spPr>
      </p:cxnSp>
      <p:sp>
        <p:nvSpPr>
          <p:cNvPr id="113" name="Google Shape;113;p17"/>
          <p:cNvSpPr txBox="1"/>
          <p:nvPr>
            <p:ph type="title"/>
          </p:nvPr>
        </p:nvSpPr>
        <p:spPr>
          <a:xfrm>
            <a:off x="83100" y="250800"/>
            <a:ext cx="5422500" cy="755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dk2"/>
                </a:solidFill>
              </a:rPr>
              <a:t>Evaluation of Word-Embeddings </a:t>
            </a:r>
            <a:endParaRPr>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119" name="Google Shape;119;p1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solidFill>
                  <a:schemeClr val="dk2"/>
                </a:solidFill>
              </a:rPr>
              <a:t>Can our word vectors capture ontology relationships?</a:t>
            </a:r>
            <a:endParaRPr>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19"/>
          <p:cNvSpPr txBox="1"/>
          <p:nvPr>
            <p:ph type="title"/>
          </p:nvPr>
        </p:nvSpPr>
        <p:spPr>
          <a:xfrm>
            <a:off x="0" y="64025"/>
            <a:ext cx="8832300" cy="5652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Clr>
                <a:schemeClr val="dk1"/>
              </a:buClr>
              <a:buSzPts val="1100"/>
              <a:buFont typeface="Arial"/>
              <a:buNone/>
            </a:pPr>
            <a:r>
              <a:rPr lang="en" sz="2400">
                <a:solidFill>
                  <a:schemeClr val="dk2"/>
                </a:solidFill>
              </a:rPr>
              <a:t>Similar Go Terms are grouped together in vector space</a:t>
            </a:r>
            <a:endParaRPr sz="2000"/>
          </a:p>
          <a:p>
            <a:pPr indent="0" lvl="0" marL="0" rtl="0" algn="ctr">
              <a:lnSpc>
                <a:spcPct val="115000"/>
              </a:lnSpc>
              <a:spcBef>
                <a:spcPts val="0"/>
              </a:spcBef>
              <a:spcAft>
                <a:spcPts val="0"/>
              </a:spcAft>
              <a:buClr>
                <a:schemeClr val="dk1"/>
              </a:buClr>
              <a:buSzPts val="1100"/>
              <a:buFont typeface="Arial"/>
              <a:buNone/>
            </a:pPr>
            <a:r>
              <a:t/>
            </a:r>
            <a:endParaRPr b="1" sz="2400"/>
          </a:p>
          <a:p>
            <a:pPr indent="0" lvl="0" marL="0">
              <a:spcBef>
                <a:spcPts val="0"/>
              </a:spcBef>
              <a:spcAft>
                <a:spcPts val="0"/>
              </a:spcAft>
              <a:buNone/>
            </a:pPr>
            <a:r>
              <a:t/>
            </a:r>
            <a:endParaRPr/>
          </a:p>
        </p:txBody>
      </p:sp>
      <p:pic>
        <p:nvPicPr>
          <p:cNvPr id="125" name="Google Shape;125;p19"/>
          <p:cNvPicPr preferRelativeResize="0"/>
          <p:nvPr/>
        </p:nvPicPr>
        <p:blipFill>
          <a:blip r:embed="rId3">
            <a:alphaModFix/>
          </a:blip>
          <a:stretch>
            <a:fillRect/>
          </a:stretch>
        </p:blipFill>
        <p:spPr>
          <a:xfrm>
            <a:off x="78925" y="538075"/>
            <a:ext cx="6326675" cy="3027299"/>
          </a:xfrm>
          <a:prstGeom prst="rect">
            <a:avLst/>
          </a:prstGeom>
          <a:noFill/>
          <a:ln>
            <a:noFill/>
          </a:ln>
        </p:spPr>
      </p:pic>
      <p:pic>
        <p:nvPicPr>
          <p:cNvPr id="126" name="Google Shape;126;p19"/>
          <p:cNvPicPr preferRelativeResize="0"/>
          <p:nvPr/>
        </p:nvPicPr>
        <p:blipFill>
          <a:blip r:embed="rId4">
            <a:alphaModFix/>
          </a:blip>
          <a:stretch>
            <a:fillRect/>
          </a:stretch>
        </p:blipFill>
        <p:spPr>
          <a:xfrm>
            <a:off x="78920" y="3479175"/>
            <a:ext cx="2604775" cy="1664325"/>
          </a:xfrm>
          <a:prstGeom prst="rect">
            <a:avLst/>
          </a:prstGeom>
          <a:noFill/>
          <a:ln>
            <a:noFill/>
          </a:ln>
        </p:spPr>
      </p:pic>
      <p:pic>
        <p:nvPicPr>
          <p:cNvPr id="127" name="Google Shape;127;p19"/>
          <p:cNvPicPr preferRelativeResize="0"/>
          <p:nvPr/>
        </p:nvPicPr>
        <p:blipFill>
          <a:blip r:embed="rId5">
            <a:alphaModFix/>
          </a:blip>
          <a:stretch>
            <a:fillRect/>
          </a:stretch>
        </p:blipFill>
        <p:spPr>
          <a:xfrm>
            <a:off x="2664625" y="3588950"/>
            <a:ext cx="2059775" cy="1581525"/>
          </a:xfrm>
          <a:prstGeom prst="rect">
            <a:avLst/>
          </a:prstGeom>
          <a:noFill/>
          <a:ln>
            <a:noFill/>
          </a:ln>
        </p:spPr>
      </p:pic>
      <p:pic>
        <p:nvPicPr>
          <p:cNvPr id="128" name="Google Shape;128;p19"/>
          <p:cNvPicPr preferRelativeResize="0"/>
          <p:nvPr/>
        </p:nvPicPr>
        <p:blipFill>
          <a:blip r:embed="rId6">
            <a:alphaModFix/>
          </a:blip>
          <a:stretch>
            <a:fillRect/>
          </a:stretch>
        </p:blipFill>
        <p:spPr>
          <a:xfrm>
            <a:off x="4840450" y="3555375"/>
            <a:ext cx="1919312" cy="1615100"/>
          </a:xfrm>
          <a:prstGeom prst="rect">
            <a:avLst/>
          </a:prstGeom>
          <a:noFill/>
          <a:ln>
            <a:noFill/>
          </a:ln>
        </p:spPr>
      </p:pic>
      <p:pic>
        <p:nvPicPr>
          <p:cNvPr id="129" name="Google Shape;129;p19"/>
          <p:cNvPicPr preferRelativeResize="0"/>
          <p:nvPr/>
        </p:nvPicPr>
        <p:blipFill>
          <a:blip r:embed="rId7">
            <a:alphaModFix/>
          </a:blip>
          <a:stretch>
            <a:fillRect/>
          </a:stretch>
        </p:blipFill>
        <p:spPr>
          <a:xfrm>
            <a:off x="6928412" y="2213600"/>
            <a:ext cx="1931438" cy="1615100"/>
          </a:xfrm>
          <a:prstGeom prst="rect">
            <a:avLst/>
          </a:prstGeom>
          <a:noFill/>
          <a:ln>
            <a:noFill/>
          </a:ln>
        </p:spPr>
      </p:pic>
      <p:pic>
        <p:nvPicPr>
          <p:cNvPr id="130" name="Google Shape;130;p19"/>
          <p:cNvPicPr preferRelativeResize="0"/>
          <p:nvPr/>
        </p:nvPicPr>
        <p:blipFill>
          <a:blip r:embed="rId8">
            <a:alphaModFix/>
          </a:blip>
          <a:stretch>
            <a:fillRect/>
          </a:stretch>
        </p:blipFill>
        <p:spPr>
          <a:xfrm>
            <a:off x="6938324" y="3828699"/>
            <a:ext cx="2009850" cy="1314800"/>
          </a:xfrm>
          <a:prstGeom prst="rect">
            <a:avLst/>
          </a:prstGeom>
          <a:noFill/>
          <a:ln>
            <a:noFill/>
          </a:ln>
        </p:spPr>
      </p:pic>
      <p:sp>
        <p:nvSpPr>
          <p:cNvPr id="131" name="Google Shape;131;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137" name="Google Shape;137;p2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lang="en" sz="2800">
                <a:solidFill>
                  <a:schemeClr val="dk2"/>
                </a:solidFill>
              </a:rPr>
              <a:t>Can word-embedding s</a:t>
            </a:r>
            <a:r>
              <a:rPr lang="en" sz="2800">
                <a:solidFill>
                  <a:schemeClr val="dk2"/>
                </a:solidFill>
              </a:rPr>
              <a:t>imilarity scores mirror semantic relationships?</a:t>
            </a:r>
            <a:endParaRPr>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1"/>
          <p:cNvSpPr txBox="1"/>
          <p:nvPr>
            <p:ph type="title"/>
          </p:nvPr>
        </p:nvSpPr>
        <p:spPr>
          <a:xfrm>
            <a:off x="311751" y="215775"/>
            <a:ext cx="84699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2400">
                <a:solidFill>
                  <a:schemeClr val="dk2"/>
                </a:solidFill>
              </a:rPr>
              <a:t>High Similarity Scores Approximate Semantic Relationships</a:t>
            </a:r>
            <a:endParaRPr sz="2400">
              <a:solidFill>
                <a:schemeClr val="dk2"/>
              </a:solidFill>
            </a:endParaRPr>
          </a:p>
        </p:txBody>
      </p:sp>
      <p:grpSp>
        <p:nvGrpSpPr>
          <p:cNvPr id="143" name="Google Shape;143;p21"/>
          <p:cNvGrpSpPr/>
          <p:nvPr/>
        </p:nvGrpSpPr>
        <p:grpSpPr>
          <a:xfrm>
            <a:off x="250673" y="864675"/>
            <a:ext cx="8537176" cy="4047812"/>
            <a:chOff x="520798" y="498413"/>
            <a:chExt cx="8537176" cy="4047812"/>
          </a:xfrm>
        </p:grpSpPr>
        <p:pic>
          <p:nvPicPr>
            <p:cNvPr id="144" name="Google Shape;144;p21"/>
            <p:cNvPicPr preferRelativeResize="0"/>
            <p:nvPr/>
          </p:nvPicPr>
          <p:blipFill rotWithShape="1">
            <a:blip r:embed="rId3">
              <a:alphaModFix/>
            </a:blip>
            <a:srcRect b="0" l="0" r="10666" t="0"/>
            <a:stretch/>
          </p:blipFill>
          <p:spPr>
            <a:xfrm>
              <a:off x="520798" y="1766950"/>
              <a:ext cx="2078425" cy="1473475"/>
            </a:xfrm>
            <a:prstGeom prst="rect">
              <a:avLst/>
            </a:prstGeom>
            <a:noFill/>
            <a:ln>
              <a:noFill/>
            </a:ln>
          </p:spPr>
        </p:pic>
        <p:sp>
          <p:nvSpPr>
            <p:cNvPr id="145" name="Google Shape;145;p21"/>
            <p:cNvSpPr txBox="1"/>
            <p:nvPr/>
          </p:nvSpPr>
          <p:spPr>
            <a:xfrm>
              <a:off x="2599225" y="498413"/>
              <a:ext cx="6458700" cy="535800"/>
            </a:xfrm>
            <a:prstGeom prst="rect">
              <a:avLst/>
            </a:prstGeom>
            <a:noFill/>
            <a:ln>
              <a:noFill/>
            </a:ln>
          </p:spPr>
          <p:txBody>
            <a:bodyPr anchorCtr="0" anchor="ctr" bIns="91425" lIns="91425" spcFirstLastPara="1" rIns="91425" wrap="square" tIns="91425">
              <a:noAutofit/>
            </a:bodyPr>
            <a:lstStyle/>
            <a:p>
              <a:pPr indent="0" lvl="0" marL="0" rtl="0">
                <a:lnSpc>
                  <a:spcPct val="90000"/>
                </a:lnSpc>
                <a:spcBef>
                  <a:spcPts val="0"/>
                </a:spcBef>
                <a:spcAft>
                  <a:spcPts val="0"/>
                </a:spcAft>
                <a:buNone/>
              </a:pPr>
              <a:r>
                <a:rPr b="1" lang="en" sz="1800">
                  <a:solidFill>
                    <a:schemeClr val="dk1"/>
                  </a:solidFill>
                </a:rPr>
                <a:t>Semantic Similarity Between Disease Ontology Terms</a:t>
              </a:r>
              <a:endParaRPr sz="1800">
                <a:solidFill>
                  <a:schemeClr val="dk1"/>
                </a:solidFill>
              </a:endParaRPr>
            </a:p>
          </p:txBody>
        </p:sp>
        <p:pic>
          <p:nvPicPr>
            <p:cNvPr id="146" name="Google Shape;146;p21"/>
            <p:cNvPicPr preferRelativeResize="0"/>
            <p:nvPr/>
          </p:nvPicPr>
          <p:blipFill>
            <a:blip r:embed="rId4">
              <a:alphaModFix/>
            </a:blip>
            <a:stretch>
              <a:fillRect/>
            </a:stretch>
          </p:blipFill>
          <p:spPr>
            <a:xfrm>
              <a:off x="2492575" y="1110400"/>
              <a:ext cx="6565400" cy="3435825"/>
            </a:xfrm>
            <a:prstGeom prst="rect">
              <a:avLst/>
            </a:prstGeom>
            <a:noFill/>
            <a:ln>
              <a:noFill/>
            </a:ln>
          </p:spPr>
        </p:pic>
      </p:grpSp>
      <p:sp>
        <p:nvSpPr>
          <p:cNvPr id="147" name="Google Shape;147;p21"/>
          <p:cNvSpPr txBox="1"/>
          <p:nvPr>
            <p:ph type="title"/>
          </p:nvPr>
        </p:nvSpPr>
        <p:spPr>
          <a:xfrm>
            <a:off x="159350" y="4112175"/>
            <a:ext cx="2094600" cy="440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sz="1800">
                <a:solidFill>
                  <a:schemeClr val="dk2"/>
                </a:solidFill>
              </a:rPr>
              <a:t>Disease - Disease</a:t>
            </a:r>
            <a:endParaRPr sz="1800">
              <a:solidFill>
                <a:schemeClr val="dk2"/>
              </a:solidFill>
            </a:endParaRPr>
          </a:p>
        </p:txBody>
      </p:sp>
      <p:sp>
        <p:nvSpPr>
          <p:cNvPr id="148" name="Google Shape;148;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43"/>
                                        </p:tgtEl>
                                      </p:cBhvr>
                                    </p:animEffect>
                                    <p:set>
                                      <p:cBhvr>
                                        <p:cTn dur="1" fill="hold">
                                          <p:stCondLst>
                                            <p:cond delay="1000"/>
                                          </p:stCondLst>
                                        </p:cTn>
                                        <p:tgtEl>
                                          <p:spTgt spid="14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