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panda.com/categories/tree-clip-art-transparent-background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rivex.co.uk/Online-Manual/RivEX-Online-Manual.html?Rivernetworkspecifications.html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pr.com/blog/predicting-loan-credit-risk-using-apache-spark-machine-learning-random-forest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pr.com/blog/predicting-loan-credit-risk-using-apache-spark-machine-learning-random-forest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pr.com/blog/predicting-loan-credit-risk-using-apache-spark-machine-learning-random-forest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e2ada767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e2ada767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e2ada767f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e2ada767f_2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main purpose of hyperparameter tuning is to optimize performance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“tune” # of decision trees (1000 trees or 2000 trees) and # of features considered for selecting a node (branched in each tree will be adjustified based on the number of trees in the model)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this best optimal setting is to try tune different combinations and evaluate best performance model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https://giphy.com/gifs/radio-1fDlDkl86AxVK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http://www.clipartpanda.com/categories/tree-clip-art-transparent-background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http://www.rivex.co.uk/Online-Manual/RivEX-Online-Manual.html?Rivernetworkspecifications.html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e2ada767f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e2ada767f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e2ada767f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e2ada767f_2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2ada767f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2ada767f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number of interactions of atoms in a defined radius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Summation over all protein-ligand atom combinations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Accounts for physical factors and includes a scaling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44add05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e44add05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number of interactions of atoms in a defined radius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Summation over all protein-ligand atom combinations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Accounts for physical factors and includes a scaling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e44add05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e44add05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number of interactions of atoms in a defined radius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Summation over all protein-ligand atom combinations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Accounts for physical factors and includes a scaling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4add05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e44add05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e44add05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e44add05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e2ada767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e2ada767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e3dc9226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e3dc9226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2ada767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2ada767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 is a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large molecules composed of one or more long chains of amino acids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Ligand is </a:t>
            </a:r>
            <a:r>
              <a:rPr lang="en">
                <a:solidFill>
                  <a:srgbClr val="545454"/>
                </a:solidFill>
                <a:highlight>
                  <a:srgbClr val="FFFFFF"/>
                </a:highlight>
              </a:rPr>
              <a:t>any molecule or atom which binds reversibly to a proten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https://www.pinterest.com/pin/814447913832516926/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e2ada767f_2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e2ada767f_2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overall purpose of our data is to improve the ability to predict native crystal structure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traditional scoring functions have about 60 % accuracy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Therefore for our project, we will be using random forest to improve this accuracy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e2ada767f_2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e2ada767f_2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overall purpose of our data is to improve the ability to predict native crystal structure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traditional scoring functions have about 60 % accuracy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Therefore for our project, we will be using random forest to improve this accuracy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480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e2ada767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e2ada767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also applied Garf to approximate potential energy function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e2ada767f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e2ada767f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RF is created by having a large collection of decision trees 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Each tree gives a distinct classification and forest will choose the classification having the most votes over all the other trees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https://mapr.com/blog/predicting-loan-credit-risk-using-apache-spark-machine-learning-random-forests/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3dc9226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e3dc9226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•Generated using the Skit-Lean tool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•5-fold cross validation to prevent overfitting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•Randomly select 70% training set  and 30% test set.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•Each RF decision tree classify ‘0’ if the rank of native ligand is less than the rank of each ligand decoy and classify a ‘1’ if  the rank of native ligand is greater than the rank of each ligand decoy.  (or use equation)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•Outcome: training and testing accuracies</a:t>
            </a:r>
            <a:endParaRPr sz="1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https://mapr.com/blog/predicting-loan-credit-risk-using-apache-spark-machine-learning-random-forests/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3dc9226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e3dc9226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•Generated using the Skit-Lean tool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•5-fold cross validation to prevent overfitting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•Randomly select 70% training set  and 30% test set.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•Each RF decision tree classify ‘0’ if the rank of native ligand is less than the rank of each ligand decoy and classify a ‘1’ if  the rank of native ligand is greater than the rank of each ligand decoy.  (or use equation)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•Outcome: training and testing accuracies</a:t>
            </a:r>
            <a:endParaRPr sz="1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https://mapr.com/blog/predicting-loan-credit-risk-using-apache-spark-machine-learning-random-forests/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122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e3dc9226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e3dc9226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hyperlink" Target="http://www.rivex.co.uk/Online-Manual/RivEX-Online-Manual.html?Rivernetworkspecification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lipartpanda.com/categories/tree-clip-art-transparent-background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_KagXH94ODNhjOXUc5RLEp49J0HNJqvO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/>
              <a:t>Machine Learning to Predict Experimental Protein-Ligand Complexes</a:t>
            </a:r>
            <a:endParaRPr sz="4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114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Hyunji Kim and Sarah Walworth</a:t>
            </a:r>
            <a:endParaRPr sz="240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Supervising Faculty: Jun Pei and Lin Song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Mentor: Kenny Merz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231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Hyperparameter Tuning: Grid Search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l="3987" t="15003" r="18288" b="12935"/>
          <a:stretch/>
        </p:blipFill>
        <p:spPr>
          <a:xfrm>
            <a:off x="2498925" y="1588300"/>
            <a:ext cx="4146150" cy="26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2552">
            <a:off x="577424" y="2267176"/>
            <a:ext cx="2194125" cy="2389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63918">
            <a:off x="6298800" y="2039225"/>
            <a:ext cx="193357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85500" y="4809000"/>
            <a:ext cx="89730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</a:rPr>
              <a:t>https://giphy.com/gifs/radio-1fDlDkl86AxVK       </a:t>
            </a:r>
            <a:r>
              <a:rPr lang="en" sz="700">
                <a:solidFill>
                  <a:srgbClr val="FFFFFF"/>
                </a:solidFill>
                <a:uFill>
                  <a:noFill/>
                </a:uFill>
                <a:hlinkClick r:id="rId6"/>
              </a:rPr>
              <a:t>http://www.clipartpanda.com/categories/tree-clip-art-transparent-background</a:t>
            </a:r>
            <a:r>
              <a:rPr lang="en"/>
              <a:t> </a:t>
            </a:r>
            <a:r>
              <a:rPr lang="en" sz="700">
                <a:solidFill>
                  <a:srgbClr val="FFFFFF"/>
                </a:solidFill>
                <a:uFill>
                  <a:noFill/>
                </a:uFill>
                <a:hlinkClick r:id="rId7"/>
              </a:rPr>
              <a:t>http://www.rivex.co.uk/Online-Manual/RivEX-Online-Manual.html?Rivernetworkspecifications.html</a:t>
            </a:r>
            <a:endParaRPr sz="7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Scikit-Learn: Grid Search Results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t="17933" b="20964"/>
          <a:stretch/>
        </p:blipFill>
        <p:spPr>
          <a:xfrm>
            <a:off x="7814500" y="4320025"/>
            <a:ext cx="1134975" cy="69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3075" y="1092450"/>
            <a:ext cx="5937849" cy="3794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21"/>
          <p:cNvGrpSpPr/>
          <p:nvPr/>
        </p:nvGrpSpPr>
        <p:grpSpPr>
          <a:xfrm>
            <a:off x="2656563" y="1281900"/>
            <a:ext cx="6175725" cy="2293200"/>
            <a:chOff x="2656563" y="1281900"/>
            <a:chExt cx="6175725" cy="2293200"/>
          </a:xfrm>
        </p:grpSpPr>
        <p:pic>
          <p:nvPicPr>
            <p:cNvPr id="124" name="Google Shape;124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55663" y="1281900"/>
              <a:ext cx="3476625" cy="1219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5" name="Google Shape;125;p21"/>
            <p:cNvCxnSpPr>
              <a:endCxn id="124" idx="1"/>
            </p:cNvCxnSpPr>
            <p:nvPr/>
          </p:nvCxnSpPr>
          <p:spPr>
            <a:xfrm rot="10800000" flipH="1">
              <a:off x="2656563" y="1891500"/>
              <a:ext cx="2699100" cy="16836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Random Forest Parameter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0300"/>
            <a:ext cx="4756851" cy="325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9125" y="1738887"/>
            <a:ext cx="3433175" cy="242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/>
          <p:nvPr/>
        </p:nvSpPr>
        <p:spPr>
          <a:xfrm>
            <a:off x="4132850" y="4006925"/>
            <a:ext cx="523500" cy="572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5">
            <a:alphaModFix/>
          </a:blip>
          <a:srcRect t="17933" b="20964"/>
          <a:stretch/>
        </p:blipFill>
        <p:spPr>
          <a:xfrm>
            <a:off x="7814500" y="4320025"/>
            <a:ext cx="1134975" cy="693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22"/>
          <p:cNvCxnSpPr>
            <a:stCxn id="133" idx="3"/>
          </p:cNvCxnSpPr>
          <p:nvPr/>
        </p:nvCxnSpPr>
        <p:spPr>
          <a:xfrm rot="10800000" flipH="1">
            <a:off x="4656350" y="3758675"/>
            <a:ext cx="628500" cy="534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Chemscore</a:t>
            </a:r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501350" y="4663675"/>
            <a:ext cx="7753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https://towardsdatascience.com/how-are-logistic-regression-ordinary-least-squares-regression-related-1deab32d79f5</a:t>
            </a:r>
            <a:endParaRPr sz="1000">
              <a:solidFill>
                <a:schemeClr val="lt2"/>
              </a:solidFill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5394" y="4427575"/>
            <a:ext cx="127848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4912" y="1326175"/>
            <a:ext cx="5474176" cy="269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/>
          <p:nvPr/>
        </p:nvSpPr>
        <p:spPr>
          <a:xfrm>
            <a:off x="2781750" y="1189500"/>
            <a:ext cx="3580500" cy="3302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Astex Statistical Potential (ASP)</a:t>
            </a:r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501350" y="4663675"/>
            <a:ext cx="7753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https://openclipart.org/detail/282566/grin-smiley</a:t>
            </a:r>
            <a:endParaRPr sz="1000">
              <a:solidFill>
                <a:schemeClr val="lt2"/>
              </a:solidFill>
            </a:endParaRPr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5394" y="4427575"/>
            <a:ext cx="127848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29320" y="2398026"/>
            <a:ext cx="885352" cy="88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393051" y="1382719"/>
            <a:ext cx="326674" cy="31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822059" y="4057926"/>
            <a:ext cx="326674" cy="31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3875" y="1436577"/>
            <a:ext cx="326674" cy="31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157619" y="1917647"/>
            <a:ext cx="326674" cy="31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401603" y="2666258"/>
            <a:ext cx="326674" cy="31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927876" y="2980623"/>
            <a:ext cx="326674" cy="31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188474" y="2980623"/>
            <a:ext cx="326674" cy="31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74932" y="3050122"/>
            <a:ext cx="326674" cy="31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92773" y="1498376"/>
            <a:ext cx="326674" cy="31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75502" y="2683504"/>
            <a:ext cx="326674" cy="31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993728" y="3833761"/>
            <a:ext cx="326674" cy="31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157622" y="3131957"/>
            <a:ext cx="326674" cy="31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181296" y="1122200"/>
            <a:ext cx="326674" cy="31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688010" y="3743549"/>
            <a:ext cx="326674" cy="314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Astex Statistical Potential (ASP)</a:t>
            </a:r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450" y="1293562"/>
            <a:ext cx="6039101" cy="280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0125" y="4688131"/>
            <a:ext cx="1709900" cy="3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/>
          <p:nvPr/>
        </p:nvSpPr>
        <p:spPr>
          <a:xfrm rot="2700000">
            <a:off x="2616134" y="2470985"/>
            <a:ext cx="709370" cy="31225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312" y="1432901"/>
            <a:ext cx="6701376" cy="309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Ongoing Work</a:t>
            </a:r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700" y="2361162"/>
            <a:ext cx="5718600" cy="87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00943">
            <a:off x="611775" y="1624900"/>
            <a:ext cx="1898350" cy="23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/>
          <p:nvPr/>
        </p:nvSpPr>
        <p:spPr>
          <a:xfrm>
            <a:off x="501350" y="4663675"/>
            <a:ext cx="77532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https://www.pinterest.com/pin/499829258622082318/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 </a:t>
            </a:r>
            <a:endParaRPr/>
          </a:p>
        </p:txBody>
      </p:sp>
      <p:sp>
        <p:nvSpPr>
          <p:cNvPr id="194" name="Google Shape;194;p28"/>
          <p:cNvSpPr txBox="1"/>
          <p:nvPr/>
        </p:nvSpPr>
        <p:spPr>
          <a:xfrm>
            <a:off x="689800" y="4663675"/>
            <a:ext cx="30348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https://elm.umaryland.edu/tag/new-drug-design/                                               </a:t>
            </a:r>
            <a:endParaRPr sz="1000">
              <a:solidFill>
                <a:schemeClr val="lt2"/>
              </a:solidFill>
            </a:endParaRPr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164" y="1354375"/>
            <a:ext cx="3739075" cy="297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/>
        </p:nvSpPr>
        <p:spPr>
          <a:xfrm>
            <a:off x="5298713" y="4663675"/>
            <a:ext cx="30000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World Cup 2018: https://www.google.com/     </a:t>
            </a:r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 rotWithShape="1">
          <a:blip r:embed="rId4">
            <a:alphaModFix/>
          </a:blip>
          <a:srcRect l="9604" r="18344"/>
          <a:stretch/>
        </p:blipFill>
        <p:spPr>
          <a:xfrm rot="-8">
            <a:off x="729978" y="1473803"/>
            <a:ext cx="2954443" cy="2733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275" y="708725"/>
            <a:ext cx="4595450" cy="37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 txBox="1"/>
          <p:nvPr/>
        </p:nvSpPr>
        <p:spPr>
          <a:xfrm>
            <a:off x="48450" y="4736225"/>
            <a:ext cx="29958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https://tenor.com/search/thank-you-gifs</a:t>
            </a:r>
            <a:endParaRPr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Background</a:t>
            </a:r>
            <a:endParaRPr sz="3000"/>
          </a:p>
        </p:txBody>
      </p:sp>
      <p:sp>
        <p:nvSpPr>
          <p:cNvPr id="61" name="Google Shape;61;p14"/>
          <p:cNvSpPr txBox="1"/>
          <p:nvPr/>
        </p:nvSpPr>
        <p:spPr>
          <a:xfrm>
            <a:off x="759563" y="3778225"/>
            <a:ext cx="26763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</a:rPr>
              <a:t>Protein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630488" y="3641225"/>
            <a:ext cx="26763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</a:rPr>
              <a:t>Ligand</a:t>
            </a:r>
            <a:endParaRPr sz="2500">
              <a:solidFill>
                <a:srgbClr val="FFFFFF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50" y="1195977"/>
            <a:ext cx="3313124" cy="26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4649" y="1262113"/>
            <a:ext cx="3528026" cy="2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7301" y="3010154"/>
            <a:ext cx="2571750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0" y="4684150"/>
            <a:ext cx="26763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https://www.pinterest.com/pin/814447913832516926/</a:t>
            </a:r>
            <a:endParaRPr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Main Objective</a:t>
            </a:r>
            <a:endParaRPr sz="3000"/>
          </a:p>
        </p:txBody>
      </p:sp>
      <p:grpSp>
        <p:nvGrpSpPr>
          <p:cNvPr id="72" name="Google Shape;72;p15"/>
          <p:cNvGrpSpPr/>
          <p:nvPr/>
        </p:nvGrpSpPr>
        <p:grpSpPr>
          <a:xfrm>
            <a:off x="3954300" y="1198813"/>
            <a:ext cx="4843862" cy="3362158"/>
            <a:chOff x="3954300" y="1198813"/>
            <a:chExt cx="4843862" cy="3362158"/>
          </a:xfrm>
        </p:grpSpPr>
        <p:pic>
          <p:nvPicPr>
            <p:cNvPr id="73" name="Google Shape;73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47650" y="1952625"/>
              <a:ext cx="3153601" cy="26083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5"/>
            <p:cNvSpPr/>
            <p:nvPr/>
          </p:nvSpPr>
          <p:spPr>
            <a:xfrm>
              <a:off x="3954300" y="2483925"/>
              <a:ext cx="1235400" cy="85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 txBox="1"/>
            <p:nvPr/>
          </p:nvSpPr>
          <p:spPr>
            <a:xfrm>
              <a:off x="5644562" y="1198813"/>
              <a:ext cx="3153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</a:rPr>
                <a:t>Random Forest</a:t>
              </a:r>
              <a:endParaRPr sz="2500">
                <a:solidFill>
                  <a:srgbClr val="FFFFFF"/>
                </a:solidFill>
              </a:endParaRPr>
            </a:p>
          </p:txBody>
        </p:sp>
      </p:grpSp>
      <p:grpSp>
        <p:nvGrpSpPr>
          <p:cNvPr id="76" name="Google Shape;76;p15"/>
          <p:cNvGrpSpPr/>
          <p:nvPr/>
        </p:nvGrpSpPr>
        <p:grpSpPr>
          <a:xfrm>
            <a:off x="311712" y="1093925"/>
            <a:ext cx="3153600" cy="2807360"/>
            <a:chOff x="311712" y="1093925"/>
            <a:chExt cx="3153600" cy="2807360"/>
          </a:xfrm>
        </p:grpSpPr>
        <p:sp>
          <p:nvSpPr>
            <p:cNvPr id="77" name="Google Shape;77;p15"/>
            <p:cNvSpPr/>
            <p:nvPr/>
          </p:nvSpPr>
          <p:spPr>
            <a:xfrm>
              <a:off x="754540" y="2560135"/>
              <a:ext cx="2477027" cy="134114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chemeClr val="accent1"/>
                  </a:solidFill>
                  <a:latin typeface="Arial"/>
                </a:rPr>
                <a:t>60%</a:t>
              </a:r>
            </a:p>
          </p:txBody>
        </p:sp>
        <p:sp>
          <p:nvSpPr>
            <p:cNvPr id="78" name="Google Shape;78;p15"/>
            <p:cNvSpPr txBox="1"/>
            <p:nvPr/>
          </p:nvSpPr>
          <p:spPr>
            <a:xfrm>
              <a:off x="311712" y="1093925"/>
              <a:ext cx="3153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</a:rPr>
                <a:t>Traditional </a:t>
              </a:r>
              <a:endParaRPr sz="2500">
                <a:solidFill>
                  <a:srgbClr val="FFFFFF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</a:rPr>
                <a:t>Scoring Functions</a:t>
              </a:r>
              <a:endParaRPr sz="25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Main Objective</a:t>
            </a:r>
            <a:endParaRPr sz="30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412" y="1017725"/>
            <a:ext cx="4837174" cy="36052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3CDD53-2BE9-4FB5-A9C3-014B2D9912C2}"/>
              </a:ext>
            </a:extLst>
          </p:cNvPr>
          <p:cNvSpPr txBox="1"/>
          <p:nvPr/>
        </p:nvSpPr>
        <p:spPr>
          <a:xfrm>
            <a:off x="1960353" y="4622934"/>
            <a:ext cx="522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766 Protein-Ligand Crystal Structure</a:t>
            </a:r>
          </a:p>
        </p:txBody>
      </p:sp>
    </p:spTree>
    <p:extLst>
      <p:ext uri="{BB962C8B-B14F-4D97-AF65-F5344CB8AC3E}">
        <p14:creationId xmlns:p14="http://schemas.microsoft.com/office/powerpoint/2010/main" val="3858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 title="Decoy_Medium - Copy.mp4">
            <a:hlinkClick r:id="rId3"/>
          </p:cNvPr>
          <p:cNvSpPr/>
          <p:nvPr/>
        </p:nvSpPr>
        <p:spPr>
          <a:xfrm>
            <a:off x="998611" y="0"/>
            <a:ext cx="6858026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 t="35663" b="38441"/>
          <a:stretch/>
        </p:blipFill>
        <p:spPr>
          <a:xfrm>
            <a:off x="7932850" y="4763590"/>
            <a:ext cx="1189875" cy="30811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Data Generation</a:t>
            </a:r>
            <a:endParaRPr sz="3000"/>
          </a:p>
        </p:txBody>
      </p:sp>
      <p:sp>
        <p:nvSpPr>
          <p:cNvPr id="87" name="Google Shape;87;p16"/>
          <p:cNvSpPr txBox="1"/>
          <p:nvPr/>
        </p:nvSpPr>
        <p:spPr>
          <a:xfrm>
            <a:off x="1594225" y="3948675"/>
            <a:ext cx="64068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</a:rPr>
              <a:t>Schrodinger Glide Software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86D771-2154-401C-86EA-17E3BA6C0CFF}"/>
              </a:ext>
            </a:extLst>
          </p:cNvPr>
          <p:cNvSpPr/>
          <p:nvPr/>
        </p:nvSpPr>
        <p:spPr>
          <a:xfrm>
            <a:off x="1805862" y="2110085"/>
            <a:ext cx="5532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 video here!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293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Machine Learning: Random Forest</a:t>
            </a:r>
            <a:endParaRPr sz="300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277" y="1224100"/>
            <a:ext cx="4181450" cy="32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4670250" y="4869600"/>
            <a:ext cx="44157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</a:rPr>
              <a:t>https://mapr.com/blog/predicting-loan-credit-risk-using-apache-spark-machine-learning-random-forests/     </a:t>
            </a:r>
            <a:endParaRPr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293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Machine Learning: Random Forest</a:t>
            </a:r>
            <a:endParaRPr sz="30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013" y="931625"/>
            <a:ext cx="7591986" cy="397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293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Machine Learning: Random Forest</a:t>
            </a:r>
            <a:endParaRPr sz="30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9775" y="2246725"/>
            <a:ext cx="3647125" cy="15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DD498C-5744-4C8B-B012-7FDC65C5060F}"/>
              </a:ext>
            </a:extLst>
          </p:cNvPr>
          <p:cNvSpPr txBox="1"/>
          <p:nvPr/>
        </p:nvSpPr>
        <p:spPr>
          <a:xfrm>
            <a:off x="2354015" y="1700784"/>
            <a:ext cx="425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Confusion Matrix</a:t>
            </a:r>
          </a:p>
        </p:txBody>
      </p:sp>
    </p:spTree>
    <p:extLst>
      <p:ext uri="{BB962C8B-B14F-4D97-AF65-F5344CB8AC3E}">
        <p14:creationId xmlns:p14="http://schemas.microsoft.com/office/powerpoint/2010/main" val="23787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775" y="152400"/>
            <a:ext cx="506356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764</Words>
  <Application>Microsoft Office PowerPoint</Application>
  <PresentationFormat>On-screen Show (16:9)</PresentationFormat>
  <Paragraphs>94</Paragraphs>
  <Slides>19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Simple Dark</vt:lpstr>
      <vt:lpstr>Machine Learning to Predict Experimental Protein-Ligand Complexes</vt:lpstr>
      <vt:lpstr>Background</vt:lpstr>
      <vt:lpstr>Main Objective</vt:lpstr>
      <vt:lpstr>Main Objective</vt:lpstr>
      <vt:lpstr>Data Generation</vt:lpstr>
      <vt:lpstr>Machine Learning: Random Forest</vt:lpstr>
      <vt:lpstr>Machine Learning: Random Forest</vt:lpstr>
      <vt:lpstr>Machine Learning: Random Forest</vt:lpstr>
      <vt:lpstr>PowerPoint Presentation</vt:lpstr>
      <vt:lpstr>Hyperparameter Tuning: Grid Search</vt:lpstr>
      <vt:lpstr>Scikit-Learn: Grid Search Results</vt:lpstr>
      <vt:lpstr>Final Random Forest Parameter</vt:lpstr>
      <vt:lpstr>Chemscore</vt:lpstr>
      <vt:lpstr>Astex Statistical Potential (ASP)</vt:lpstr>
      <vt:lpstr>Astex Statistical Potential (ASP)</vt:lpstr>
      <vt:lpstr>Results</vt:lpstr>
      <vt:lpstr>Ongoing Work</vt:lpstr>
      <vt:lpstr>Applications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to Predict Experimental Protein-Ligand Complexes</dc:title>
  <cp:lastModifiedBy>Hyunji Kim</cp:lastModifiedBy>
  <cp:revision>3</cp:revision>
  <dcterms:modified xsi:type="dcterms:W3CDTF">2018-07-26T15:23:22Z</dcterms:modified>
</cp:coreProperties>
</file>