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e3ca67d56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e3ca67d56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e3ca67d56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e3ca67d56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e3ca67d56_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e3ca67d56_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e3ca67d5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e3ca67d5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e3ca67d56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e3ca67d56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e3ca67d56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e3ca67d56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e3ca67d56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e3ca67d56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e3ca67d56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e3ca67d56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e3ca67d56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e3ca67d56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e3ca67d56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e3ca67d56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e3ca67d56_3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e3ca67d56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Using Deep Learning to Predict Long-Range Regulatory Networks Based On Protein-Protein Interactions</a:t>
            </a:r>
            <a:endParaRPr sz="3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Albert Xue, Binbin Huang, Jianrong Wang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729450" y="13945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Overfitting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Training reduced loss to 0.1767 and raised prediction accuracy to 91.80%, but validation prediction accuracy remained constant at 54%</a:t>
            </a:r>
            <a:endParaRPr sz="1400"/>
          </a:p>
        </p:txBody>
      </p:sp>
      <p:pic>
        <p:nvPicPr>
          <p:cNvPr id="170" name="Google Shape;17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8575" y="2703950"/>
            <a:ext cx="2962600" cy="222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1125" y="2743650"/>
            <a:ext cx="2962656" cy="2221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Work: Immediate Model Improvements</a:t>
            </a:r>
            <a:endParaRPr/>
          </a:p>
        </p:txBody>
      </p:sp>
      <p:sp>
        <p:nvSpPr>
          <p:cNvPr id="177" name="Google Shape;177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Utilizing motif ambiguity in c</a:t>
            </a:r>
            <a:r>
              <a:rPr lang="en" sz="1400"/>
              <a:t>lustering could reduce sparsity and improve generalizability of sampled features</a:t>
            </a:r>
            <a:endParaRPr sz="1400"/>
          </a:p>
        </p:txBody>
      </p:sp>
      <p:pic>
        <p:nvPicPr>
          <p:cNvPr id="178" name="Google Shape;17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0425" y="3031100"/>
            <a:ext cx="16573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5325" y="2715475"/>
            <a:ext cx="2372075" cy="237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Work: Feature Extraction</a:t>
            </a:r>
            <a:endParaRPr/>
          </a:p>
        </p:txBody>
      </p:sp>
      <p:sp>
        <p:nvSpPr>
          <p:cNvPr id="185" name="Google Shape;185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Image occlusion can help us determine the most important parts of our image for classification</a:t>
            </a:r>
            <a:endParaRPr sz="1400"/>
          </a:p>
        </p:txBody>
      </p:sp>
      <p:pic>
        <p:nvPicPr>
          <p:cNvPr id="186" name="Google Shape;18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6199" y="2571749"/>
            <a:ext cx="3631600" cy="240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The 1D Genome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97% of the genetic variants associated with disease</a:t>
            </a:r>
            <a:r>
              <a:rPr lang="en" sz="1400"/>
              <a:t> are caused by noncoding regions in the human genome, which often relate to the regulation of gene expression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Understanding which enhancers affect which promoters can improve our understanding of diseases rooted in the genome</a:t>
            </a:r>
            <a:endParaRPr sz="1400"/>
          </a:p>
          <a:p>
            <a:pPr indent="0" lvl="0" marL="4572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8350" y="3794400"/>
            <a:ext cx="49109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4275" y="1072925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4275" y="1262700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47550" y="1452475"/>
            <a:ext cx="12001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6282275" y="930000"/>
            <a:ext cx="2306100" cy="72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</a:t>
            </a:r>
            <a:r>
              <a:rPr lang="en" sz="1200"/>
              <a:t>Enhancer</a:t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Promoter</a:t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Gene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Problems with the 1D Genome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Current methods have difficulty predicting on long-range interactions</a:t>
            </a:r>
            <a:endParaRPr sz="1400"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Limiting ourselves to short-range interactions inhibits usefulness of model</a:t>
            </a:r>
            <a:endParaRPr sz="1400"/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11506" r="12592" t="25573"/>
          <a:stretch/>
        </p:blipFill>
        <p:spPr>
          <a:xfrm>
            <a:off x="2794638" y="3037849"/>
            <a:ext cx="3558326" cy="197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The 3D Genome</a:t>
            </a:r>
            <a:endParaRPr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can rely on enhancer-promoter proximity in 3D space instead of 1D space 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 </a:t>
            </a:r>
            <a:r>
              <a:rPr lang="en" sz="1400"/>
              <a:t>accommodate</a:t>
            </a:r>
            <a:r>
              <a:rPr lang="en" sz="1400"/>
              <a:t> the transcription factor (TF) complexes binding to both sites, chromatin folds in on itself 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By examining enhancer-promoter linkage through these TF complexes, we can understand</a:t>
            </a:r>
            <a:endParaRPr sz="14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chromatin folding </a:t>
            </a:r>
            <a:endParaRPr sz="1200"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disease-associated genetic variants</a:t>
            </a:r>
            <a:endParaRPr sz="1200"/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4275" y="1072925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4275" y="1262700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47550" y="1452475"/>
            <a:ext cx="12001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 txBox="1"/>
          <p:nvPr/>
        </p:nvSpPr>
        <p:spPr>
          <a:xfrm>
            <a:off x="6282275" y="930000"/>
            <a:ext cx="2306100" cy="97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</a:t>
            </a:r>
            <a:r>
              <a:rPr lang="en" sz="1200"/>
              <a:t>Enhancer</a:t>
            </a:r>
            <a:endParaRPr sz="1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Promoter</a:t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Gene</a:t>
            </a:r>
            <a:endParaRPr sz="1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TF</a:t>
            </a:r>
            <a:endParaRPr sz="1200"/>
          </a:p>
        </p:txBody>
      </p:sp>
      <p:pic>
        <p:nvPicPr>
          <p:cNvPr id="116" name="Google Shape;11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52895" y="3755600"/>
            <a:ext cx="5038200" cy="11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7300" y="1580300"/>
            <a:ext cx="447675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46700" y="1585063"/>
            <a:ext cx="314325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TF Interactions</a:t>
            </a:r>
            <a:endParaRPr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want to use transcription factor complexes to predict enhancer-promoter linkage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Specifically, we can predict using the interactions between TFs in the complex</a:t>
            </a:r>
            <a:endParaRPr sz="1400"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By encoding these into an image, we can use a convolutional neural network as our classifier</a:t>
            </a:r>
            <a:endParaRPr sz="1400"/>
          </a:p>
        </p:txBody>
      </p:sp>
      <p:pic>
        <p:nvPicPr>
          <p:cNvPr id="125" name="Google Shape;12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550" y="3290125"/>
            <a:ext cx="79629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4275" y="1072925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4275" y="1262700"/>
            <a:ext cx="466725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47550" y="1452475"/>
            <a:ext cx="12001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 txBox="1"/>
          <p:nvPr/>
        </p:nvSpPr>
        <p:spPr>
          <a:xfrm>
            <a:off x="6282275" y="930000"/>
            <a:ext cx="2306100" cy="97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</a:t>
            </a:r>
            <a:r>
              <a:rPr lang="en" sz="1200"/>
              <a:t>Enhancer</a:t>
            </a:r>
            <a:endParaRPr sz="1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Promoter</a:t>
            </a:r>
            <a:endParaRPr sz="1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Gene</a:t>
            </a:r>
            <a:endParaRPr sz="1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		 TF</a:t>
            </a:r>
            <a:endParaRPr sz="1200"/>
          </a:p>
        </p:txBody>
      </p:sp>
      <p:pic>
        <p:nvPicPr>
          <p:cNvPr id="130" name="Google Shape;13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7300" y="1580300"/>
            <a:ext cx="447675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46700" y="1585063"/>
            <a:ext cx="314325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Data: Distance-Controlled Negative Links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begin with a set of enhancer-promoter links from T-cells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 create a negative set, we generate an equal-sized number of unlinked enhancer-promoter pairs which follow the same distance distribution as the original positive set </a:t>
            </a:r>
            <a:endParaRPr sz="14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 shorter distance between pairs is linked to higher probability of linkage simply because of an increased chance of collision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Want to remove confounding factors</a:t>
            </a:r>
            <a:endParaRPr sz="1200"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still need to encode these as images</a:t>
            </a:r>
            <a:endParaRPr sz="1400"/>
          </a:p>
        </p:txBody>
      </p:sp>
      <p:pic>
        <p:nvPicPr>
          <p:cNvPr id="138" name="Google Shape;13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5675" y="3390700"/>
            <a:ext cx="1731875" cy="16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Data: Template</a:t>
            </a:r>
            <a:endParaRPr/>
          </a:p>
        </p:txBody>
      </p:sp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create </a:t>
            </a:r>
            <a:r>
              <a:rPr lang="en" sz="1400"/>
              <a:t>a one-hot encoded protein-protein interaction matrix P as our template (399, 399)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Condition: Both proteins [i, j] must </a:t>
            </a:r>
            <a:endParaRPr sz="14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Have an interaction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Be expressed in our given cell type</a:t>
            </a:r>
            <a:endParaRPr sz="1200"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take P + P</a:t>
            </a:r>
            <a:r>
              <a:rPr baseline="30000" lang="en"/>
              <a:t>2</a:t>
            </a:r>
            <a:r>
              <a:rPr lang="en"/>
              <a:t> to encode indirect interactions</a:t>
            </a:r>
            <a:endParaRPr/>
          </a:p>
        </p:txBody>
      </p:sp>
      <p:pic>
        <p:nvPicPr>
          <p:cNvPr id="145" name="Google Shape;14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5675" y="2447100"/>
            <a:ext cx="2576950" cy="257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Data: Filtering the Template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677275" y="21414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For each enhancer-promoter pair in our set (either linked or unlinked) we filter a copy of our template matrix 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Condition: For proteins [i,j],</a:t>
            </a:r>
            <a:endParaRPr sz="14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Protein i must have a motif on enhancer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Protein j must have a motif on promoter</a:t>
            </a:r>
            <a:endParaRPr sz="1200"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Encodes direction of interaction</a:t>
            </a:r>
            <a:endParaRPr sz="1200"/>
          </a:p>
        </p:txBody>
      </p:sp>
      <p:pic>
        <p:nvPicPr>
          <p:cNvPr id="152" name="Google Shape;15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702" y="2452252"/>
            <a:ext cx="2517000" cy="25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0"/>
          <p:cNvPicPr preferRelativeResize="0"/>
          <p:nvPr/>
        </p:nvPicPr>
        <p:blipFill rotWithShape="1">
          <a:blip r:embed="rId3">
            <a:alphaModFix/>
          </a:blip>
          <a:srcRect b="0" l="10514" r="77051" t="0"/>
          <a:stretch/>
        </p:blipFill>
        <p:spPr>
          <a:xfrm>
            <a:off x="7772625" y="2452250"/>
            <a:ext cx="312975" cy="251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p20"/>
          <p:cNvCxnSpPr>
            <a:endCxn id="153" idx="1"/>
          </p:cNvCxnSpPr>
          <p:nvPr/>
        </p:nvCxnSpPr>
        <p:spPr>
          <a:xfrm flipH="1" rot="10800000">
            <a:off x="5007825" y="3710750"/>
            <a:ext cx="2764800" cy="399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Google Shape;155;p20"/>
          <p:cNvSpPr/>
          <p:nvPr/>
        </p:nvSpPr>
        <p:spPr>
          <a:xfrm>
            <a:off x="4778350" y="2462200"/>
            <a:ext cx="240000" cy="2517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4">
            <a:alphaModFix/>
          </a:blip>
          <a:srcRect b="4083" l="2792" r="6545" t="7342"/>
          <a:stretch/>
        </p:blipFill>
        <p:spPr>
          <a:xfrm>
            <a:off x="1418900" y="3735100"/>
            <a:ext cx="1836225" cy="1244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Model: What We Tried</a:t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Transfer Learning from VGG-16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Shallow Network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Various hyperparameters</a:t>
            </a:r>
            <a:endParaRPr sz="1400"/>
          </a:p>
        </p:txBody>
      </p:sp>
      <p:pic>
        <p:nvPicPr>
          <p:cNvPr id="163" name="Google Shape;16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5549" y="845100"/>
            <a:ext cx="3854876" cy="4167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