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Roboto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oboto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7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e3c8238c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e3c8238c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e23d5a39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e23d5a39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c71ae70d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c71ae70d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c71ae70d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c71ae70d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e3c8238c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e3c8238c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e3c8238cc_0_5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e3c8238cc_0_5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e3c8238cc_0_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e3c8238cc_0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ced98fd3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ced98fd3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c71ae70d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c71ae70d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c622daa11_0_8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c622daa11_0_8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c71ae70d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c71ae70d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e23d5a39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e23d5a39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c7bd1416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c7bd1416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c7de2a0d5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c7de2a0d5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e3c8238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e3c8238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c71ae70d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c71ae70d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ced98fd3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ced98fd3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467100"/>
            <a:ext cx="8333400" cy="232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Finding New Compounds for Soluble Epoxide Hydrolase (sEH) Inhibition Through </a:t>
            </a:r>
            <a:r>
              <a:rPr lang="en" sz="4000"/>
              <a:t>Virtual</a:t>
            </a:r>
            <a:r>
              <a:rPr lang="en" sz="4000"/>
              <a:t> Screening</a:t>
            </a:r>
            <a:endParaRPr sz="40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287800"/>
            <a:ext cx="8520600" cy="13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Elizabeth Tuason</a:t>
            </a:r>
            <a:endParaRPr sz="24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Arzu Uyar &amp; </a:t>
            </a:r>
            <a:r>
              <a:rPr lang="en" sz="2400"/>
              <a:t>Samuel D Lotz</a:t>
            </a:r>
            <a:endParaRPr sz="24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Alex Dickson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Free Energy Diagram</a:t>
            </a:r>
            <a:endParaRPr/>
          </a:p>
        </p:txBody>
      </p:sp>
      <p:sp>
        <p:nvSpPr>
          <p:cNvPr id="134" name="Google Shape;134;p22"/>
          <p:cNvSpPr txBox="1"/>
          <p:nvPr>
            <p:ph idx="1" type="body"/>
          </p:nvPr>
        </p:nvSpPr>
        <p:spPr>
          <a:xfrm>
            <a:off x="311700" y="1152475"/>
            <a:ext cx="4581900" cy="3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>
                <a:solidFill>
                  <a:srgbClr val="FFFFFF"/>
                </a:solidFill>
              </a:rPr>
              <a:t>Maximize Free Energy difference </a:t>
            </a:r>
            <a:r>
              <a:rPr lang="en"/>
              <a:t>between the bound and unbound states</a:t>
            </a:r>
            <a:endParaRPr/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3772" y="1152475"/>
            <a:ext cx="3678525" cy="35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 Transition State Poses</a:t>
            </a:r>
            <a:endParaRPr/>
          </a:p>
        </p:txBody>
      </p:sp>
      <p:sp>
        <p:nvSpPr>
          <p:cNvPr id="141" name="Google Shape;141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Look at the </a:t>
            </a:r>
            <a:r>
              <a:rPr lang="en">
                <a:solidFill>
                  <a:srgbClr val="FFFFFF"/>
                </a:solidFill>
              </a:rPr>
              <a:t>neighborhood</a:t>
            </a:r>
            <a:r>
              <a:rPr lang="en"/>
              <a:t> (bound, unbound, or transition state)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>
                <a:solidFill>
                  <a:schemeClr val="dk1"/>
                </a:solidFill>
              </a:rPr>
              <a:t>P</a:t>
            </a:r>
            <a:r>
              <a:rPr lang="en">
                <a:solidFill>
                  <a:schemeClr val="dk1"/>
                </a:solidFill>
              </a:rPr>
              <a:t>robability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311700" y="445025"/>
            <a:ext cx="85206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Schrödinger Glide Docking Software</a:t>
            </a:r>
            <a:endParaRPr/>
          </a:p>
        </p:txBody>
      </p:sp>
      <p:sp>
        <p:nvSpPr>
          <p:cNvPr id="147" name="Google Shape;147;p24"/>
          <p:cNvSpPr txBox="1"/>
          <p:nvPr>
            <p:ph idx="1" type="body"/>
          </p:nvPr>
        </p:nvSpPr>
        <p:spPr>
          <a:xfrm>
            <a:off x="311700" y="11718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>
                <a:solidFill>
                  <a:srgbClr val="FFFFFF"/>
                </a:solidFill>
              </a:rPr>
              <a:t>Docking</a:t>
            </a:r>
            <a:endParaRPr>
              <a:solidFill>
                <a:srgbClr val="FFFFFF"/>
              </a:solidFill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/>
              <a:t>Dock all ligands to the chosen sEH poses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/>
              <a:t>Returns a docking score based on how well ligand is bound to the protein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>
                <a:solidFill>
                  <a:srgbClr val="FFFFFF"/>
                </a:solidFill>
              </a:rPr>
              <a:t>High Score = Poor Score (e.g. -2.00)</a:t>
            </a:r>
            <a:endParaRPr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>
                <a:solidFill>
                  <a:srgbClr val="FFFFFF"/>
                </a:solidFill>
              </a:rPr>
              <a:t>Low Score = Good Score (e.g. -7.00)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Analyzing Results</a:t>
            </a:r>
            <a:endParaRPr/>
          </a:p>
        </p:txBody>
      </p:sp>
      <p:sp>
        <p:nvSpPr>
          <p:cNvPr id="153" name="Google Shape;153;p25"/>
          <p:cNvSpPr txBox="1"/>
          <p:nvPr>
            <p:ph idx="1" type="body"/>
          </p:nvPr>
        </p:nvSpPr>
        <p:spPr>
          <a:xfrm>
            <a:off x="311700" y="1104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Looked for ligands with </a:t>
            </a:r>
            <a:r>
              <a:rPr lang="en">
                <a:solidFill>
                  <a:srgbClr val="FFFFFF"/>
                </a:solidFill>
              </a:rPr>
              <a:t>good docking scores </a:t>
            </a:r>
            <a:r>
              <a:rPr lang="en"/>
              <a:t>for </a:t>
            </a:r>
            <a:r>
              <a:rPr lang="en">
                <a:solidFill>
                  <a:srgbClr val="FFFFFF"/>
                </a:solidFill>
              </a:rPr>
              <a:t>bound poses</a:t>
            </a:r>
            <a:endParaRPr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Ligands with </a:t>
            </a:r>
            <a:r>
              <a:rPr lang="en">
                <a:solidFill>
                  <a:srgbClr val="FFFFFF"/>
                </a:solidFill>
              </a:rPr>
              <a:t>poor docking scores </a:t>
            </a:r>
            <a:r>
              <a:rPr lang="en"/>
              <a:t>for </a:t>
            </a:r>
            <a:r>
              <a:rPr lang="en">
                <a:solidFill>
                  <a:srgbClr val="FFFFFF"/>
                </a:solidFill>
              </a:rPr>
              <a:t>transition state poses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Ligand Datasets</a:t>
            </a:r>
            <a:endParaRPr/>
          </a:p>
        </p:txBody>
      </p:sp>
      <p:sp>
        <p:nvSpPr>
          <p:cNvPr id="159" name="Google Shape;159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>
                <a:solidFill>
                  <a:srgbClr val="FFFFFF"/>
                </a:solidFill>
              </a:rPr>
              <a:t>12, 131 structures</a:t>
            </a:r>
            <a:r>
              <a:rPr lang="en"/>
              <a:t> with docking scores </a:t>
            </a:r>
            <a:r>
              <a:rPr lang="en">
                <a:solidFill>
                  <a:srgbClr val="FFFFFF"/>
                </a:solidFill>
              </a:rPr>
              <a:t>below -6.5</a:t>
            </a:r>
            <a:endParaRPr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2,422 unique structures 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➔"/>
            </a:pPr>
            <a:r>
              <a:rPr lang="en">
                <a:solidFill>
                  <a:srgbClr val="FFFFFF"/>
                </a:solidFill>
              </a:rPr>
              <a:t>287 structures overlapped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Scores Graphed</a:t>
            </a:r>
            <a:endParaRPr/>
          </a:p>
        </p:txBody>
      </p:sp>
      <p:pic>
        <p:nvPicPr>
          <p:cNvPr id="165" name="Google Shape;1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275" y="1359925"/>
            <a:ext cx="1987150" cy="198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1300" y="1364213"/>
            <a:ext cx="1978574" cy="197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7875" y="1364212"/>
            <a:ext cx="1978576" cy="197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4450" y="1364225"/>
            <a:ext cx="1987150" cy="198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Sample Ligands</a:t>
            </a:r>
            <a:endParaRPr/>
          </a:p>
        </p:txBody>
      </p:sp>
      <p:pic>
        <p:nvPicPr>
          <p:cNvPr id="174" name="Google Shape;17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5975" y="1107775"/>
            <a:ext cx="6426349" cy="362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Further Research</a:t>
            </a:r>
            <a:endParaRPr/>
          </a:p>
        </p:txBody>
      </p:sp>
      <p:sp>
        <p:nvSpPr>
          <p:cNvPr id="180" name="Google Shape;18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Structures can be used </a:t>
            </a:r>
            <a:r>
              <a:rPr lang="en">
                <a:solidFill>
                  <a:srgbClr val="FFFFFF"/>
                </a:solidFill>
              </a:rPr>
              <a:t>new unbinding simulations </a:t>
            </a:r>
            <a:r>
              <a:rPr lang="en"/>
              <a:t>and </a:t>
            </a:r>
            <a:r>
              <a:rPr lang="en">
                <a:solidFill>
                  <a:srgbClr val="FFFFFF"/>
                </a:solidFill>
              </a:rPr>
              <a:t>classical molecular dynamics simulations</a:t>
            </a:r>
            <a:endParaRPr>
              <a:solidFill>
                <a:srgbClr val="FFFFFF"/>
              </a:solidFill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/>
              <a:t>Predict the residence time (i.e. time ligand is bound to the protein)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Interesting structures could be tested as </a:t>
            </a:r>
            <a:r>
              <a:rPr lang="en">
                <a:solidFill>
                  <a:schemeClr val="dk1"/>
                </a:solidFill>
              </a:rPr>
              <a:t>possible drugs</a:t>
            </a:r>
            <a:r>
              <a:rPr lang="en"/>
              <a:t> to treat pain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86" name="Google Shape;18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Lee, Kin Sing Stephen; et. al. 2014.  Optimized Inhibitors of Soluble Epoxide Hydrolase Improve in Vitro Target Residence Time and in Vivo Efficacy. Journal of Medicinal Chemistry 2014 57 (16), 7016-7030.</a:t>
            </a:r>
            <a:endParaRPr sz="1300"/>
          </a:p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Humphrey, W., Dalke, A. and Schulten, K., "VMD - Visual Molecular Dynamics", J. Molec. Graphics, 1996, vol. 14, pp. 33-38.</a:t>
            </a:r>
            <a:endParaRPr sz="1300"/>
          </a:p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Laskowski, R. A.; Hutchinson, E. G.; Michie, A. D.; Wallace, A. C.; Jones, M. L.; Thornton, J. M. PDBsum: A Web-Based Database of Summaries and Analyses of All PDB Structures. Trends Biochem. Sci. 1997, 22 (12), 488−490.</a:t>
            </a:r>
            <a:endParaRPr sz="1300"/>
          </a:p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Lotz, Samuel D and Dickson, Alex. 2018. Unbiased Molecular Dynamics of 11 min Timescale Drug Unbinding Reveals Transition State Stabilizing Interactions. Journal of the American Chemical Society 2018 140 (2), 618-628.</a:t>
            </a:r>
            <a:endParaRPr sz="1300"/>
          </a:p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Jocelyn Sunseri David Ryan Koes Nucleic Acids Research, Volume 44, Issue W1, 8 July 2016, Pages W442–W448</a:t>
            </a:r>
            <a:endParaRPr sz="1300"/>
          </a:p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Schrödinger Release 2018-2: Glide, Schrödinger, LLC, New York, NY, 2018.</a:t>
            </a:r>
            <a:endParaRPr sz="1300"/>
          </a:p>
          <a:p>
            <a: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The PyMOL Molecular Graphics System, Version 2.0 Schrödinger, LLC.</a:t>
            </a:r>
            <a:endParaRPr sz="1300"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Soluble Epoxide Hydrolase (sEH)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48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Soluble epoxide hydrolase is a </a:t>
            </a:r>
            <a:r>
              <a:rPr lang="en">
                <a:solidFill>
                  <a:srgbClr val="FFFFFF"/>
                </a:solidFill>
              </a:rPr>
              <a:t>protein</a:t>
            </a:r>
            <a:r>
              <a:rPr lang="en"/>
              <a:t>.</a:t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When inhibited has been shown to be an </a:t>
            </a:r>
            <a:r>
              <a:rPr lang="en">
                <a:solidFill>
                  <a:srgbClr val="FFFFFF"/>
                </a:solidFill>
              </a:rPr>
              <a:t>effective pain treatment</a:t>
            </a:r>
            <a:r>
              <a:rPr lang="en"/>
              <a:t> for neuropathic pain caused by diabetes in rodents.</a:t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1600"/>
              </a:spcAft>
              <a:buSzPts val="1800"/>
              <a:buChar char="➔"/>
            </a:pPr>
            <a:r>
              <a:rPr lang="en">
                <a:solidFill>
                  <a:srgbClr val="FFFFFF"/>
                </a:solidFill>
              </a:rPr>
              <a:t>Goal:</a:t>
            </a:r>
            <a:r>
              <a:rPr lang="en"/>
              <a:t> Find </a:t>
            </a:r>
            <a:r>
              <a:rPr lang="en">
                <a:solidFill>
                  <a:srgbClr val="FFFFFF"/>
                </a:solidFill>
              </a:rPr>
              <a:t>new structures</a:t>
            </a:r>
            <a:r>
              <a:rPr lang="en"/>
              <a:t> that could serve as sEH inhibitors using TPPU as a template</a:t>
            </a:r>
            <a:endParaRPr/>
          </a:p>
        </p:txBody>
      </p:sp>
      <p:sp>
        <p:nvSpPr>
          <p:cNvPr id="62" name="Google Shape;62;p14"/>
          <p:cNvSpPr txBox="1"/>
          <p:nvPr/>
        </p:nvSpPr>
        <p:spPr>
          <a:xfrm>
            <a:off x="6477625" y="4129963"/>
            <a:ext cx="15633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sEH protein and TPPU ligand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526500" y="4742150"/>
            <a:ext cx="32556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(Pictures taken in VMD)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4000" y="1170125"/>
            <a:ext cx="3422647" cy="2807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Previous Data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194200" y="1152475"/>
            <a:ext cx="3565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Data from </a:t>
            </a:r>
            <a:r>
              <a:rPr lang="en">
                <a:solidFill>
                  <a:srgbClr val="FFFFFF"/>
                </a:solidFill>
              </a:rPr>
              <a:t>previous study</a:t>
            </a:r>
            <a:r>
              <a:rPr lang="en"/>
              <a:t> with unbinding simulations of the </a:t>
            </a:r>
            <a:r>
              <a:rPr lang="en">
                <a:solidFill>
                  <a:srgbClr val="FFFFFF"/>
                </a:solidFill>
              </a:rPr>
              <a:t>sEH and TPPU </a:t>
            </a:r>
            <a:r>
              <a:rPr lang="en"/>
              <a:t>(Lotz and Dickson, JACS, 2018)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Examined </a:t>
            </a:r>
            <a:r>
              <a:rPr lang="en">
                <a:solidFill>
                  <a:srgbClr val="FFFFFF"/>
                </a:solidFill>
              </a:rPr>
              <a:t>2</a:t>
            </a:r>
            <a:r>
              <a:rPr lang="en">
                <a:solidFill>
                  <a:srgbClr val="FFFFFF"/>
                </a:solidFill>
              </a:rPr>
              <a:t>000 cluster representatives</a:t>
            </a:r>
            <a:r>
              <a:rPr lang="en"/>
              <a:t> from the </a:t>
            </a:r>
            <a:r>
              <a:rPr lang="en"/>
              <a:t>Conformation Space Network(CSN)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5677" l="0" r="0" t="7517"/>
          <a:stretch/>
        </p:blipFill>
        <p:spPr>
          <a:xfrm>
            <a:off x="3742275" y="1259250"/>
            <a:ext cx="4729374" cy="32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 Alternative Bound State Poses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Look at the </a:t>
            </a:r>
            <a:r>
              <a:rPr lang="en">
                <a:solidFill>
                  <a:srgbClr val="FFFFFF"/>
                </a:solidFill>
              </a:rPr>
              <a:t>neighborhood</a:t>
            </a:r>
            <a:r>
              <a:rPr lang="en"/>
              <a:t> (bound, unbound, or transition state)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Graphed </a:t>
            </a:r>
            <a:r>
              <a:rPr lang="en">
                <a:solidFill>
                  <a:schemeClr val="dk1"/>
                </a:solidFill>
              </a:rPr>
              <a:t>RMSD</a:t>
            </a:r>
            <a:r>
              <a:rPr lang="en"/>
              <a:t> (root-mean-square deviation) vs. </a:t>
            </a:r>
            <a:r>
              <a:rPr lang="en">
                <a:solidFill>
                  <a:schemeClr val="dk1"/>
                </a:solidFill>
              </a:rPr>
              <a:t>SASA</a:t>
            </a:r>
            <a:r>
              <a:rPr lang="en"/>
              <a:t> (solvent accessible surface area) and </a:t>
            </a:r>
            <a:r>
              <a:rPr lang="en">
                <a:solidFill>
                  <a:schemeClr val="dk1"/>
                </a:solidFill>
              </a:rPr>
              <a:t>probability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Examine </a:t>
            </a:r>
            <a:r>
              <a:rPr lang="en">
                <a:solidFill>
                  <a:schemeClr val="dk1"/>
                </a:solidFill>
              </a:rPr>
              <a:t>interactions</a:t>
            </a:r>
            <a:endParaRPr>
              <a:solidFill>
                <a:schemeClr val="dk1"/>
              </a:solidFill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/>
              <a:t>Hydrogen bond donors/acceptors, aromatic rings, hydrophobic groups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Interactive Bubble Graph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3845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>
                <a:solidFill>
                  <a:srgbClr val="FFFFFF"/>
                </a:solidFill>
              </a:rPr>
              <a:t>Data from previous study </a:t>
            </a:r>
            <a:r>
              <a:rPr lang="en"/>
              <a:t>with unbinding simulations of sEH and TPPU 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>
                <a:solidFill>
                  <a:srgbClr val="FFFFFF"/>
                </a:solidFill>
              </a:rPr>
              <a:t>SASA </a:t>
            </a:r>
            <a:r>
              <a:rPr lang="en"/>
              <a:t>along the y-axis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>
                <a:solidFill>
                  <a:srgbClr val="FFFFFF"/>
                </a:solidFill>
              </a:rPr>
              <a:t>RMSD</a:t>
            </a:r>
            <a:r>
              <a:rPr lang="en"/>
              <a:t> along the x-axis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>
                <a:solidFill>
                  <a:srgbClr val="FFFFFF"/>
                </a:solidFill>
              </a:rPr>
              <a:t>Probability</a:t>
            </a:r>
            <a:r>
              <a:rPr lang="en"/>
              <a:t> - size and color of the bubbles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9200" y="1170125"/>
            <a:ext cx="4682400" cy="26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4955100" y="4729100"/>
            <a:ext cx="339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(Plot made using the Plotly package)</a:t>
            </a:r>
            <a:endParaRPr sz="12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Examining Interactions</a:t>
            </a:r>
            <a:endParaRPr/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152475"/>
            <a:ext cx="4676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>
                <a:solidFill>
                  <a:srgbClr val="FFFFFF"/>
                </a:solidFill>
              </a:rPr>
              <a:t>Map of the interactions</a:t>
            </a:r>
            <a:r>
              <a:rPr lang="en"/>
              <a:t> (from PDBsum)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Given a list of all the possible hydrogen bonds calculate from the cluster representatives</a:t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5238" y="530951"/>
            <a:ext cx="3027175" cy="35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5557863" y="4050250"/>
            <a:ext cx="26019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LIGPLOT of interactions involving ligand TPPU (resname 2RV)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Pharmacophore Based Virtual Screening</a:t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>
                <a:solidFill>
                  <a:srgbClr val="FFFFFF"/>
                </a:solidFill>
              </a:rPr>
              <a:t>Pharmacophore </a:t>
            </a:r>
            <a:r>
              <a:rPr lang="en"/>
              <a:t>- </a:t>
            </a:r>
            <a:r>
              <a:rPr lang="en"/>
              <a:t>a</a:t>
            </a:r>
            <a:r>
              <a:rPr lang="en"/>
              <a:t>bstract description of </a:t>
            </a:r>
            <a:r>
              <a:rPr lang="en">
                <a:solidFill>
                  <a:srgbClr val="FFFFFF"/>
                </a:solidFill>
              </a:rPr>
              <a:t>essential features</a:t>
            </a:r>
            <a:r>
              <a:rPr lang="en"/>
              <a:t> for a ligand to interact with a biomolecule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/>
              <a:t>(e.g. Hydrogen bond donors/acceptors, aromatic rings, hydrophobic groups)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 New Compounds</a:t>
            </a:r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152475"/>
            <a:ext cx="4577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>
                <a:solidFill>
                  <a:srgbClr val="FFFFFF"/>
                </a:solidFill>
              </a:rPr>
              <a:t>Pharmit</a:t>
            </a:r>
            <a:r>
              <a:rPr lang="en"/>
              <a:t> - online tool to search a </a:t>
            </a:r>
            <a:r>
              <a:rPr lang="en">
                <a:solidFill>
                  <a:srgbClr val="FFFFFF"/>
                </a:solidFill>
              </a:rPr>
              <a:t>database of structures</a:t>
            </a:r>
            <a:r>
              <a:rPr lang="en"/>
              <a:t> based on the given structure and pharmacophores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/>
              <a:t>Returns a </a:t>
            </a:r>
            <a:r>
              <a:rPr lang="en">
                <a:solidFill>
                  <a:srgbClr val="FFFFFF"/>
                </a:solidFill>
              </a:rPr>
              <a:t>ligand dataset</a:t>
            </a:r>
            <a:r>
              <a:rPr lang="en"/>
              <a:t> 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1475" y="1855838"/>
            <a:ext cx="4266726" cy="24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/>
        </p:nvSpPr>
        <p:spPr>
          <a:xfrm>
            <a:off x="5441700" y="4568875"/>
            <a:ext cx="339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(http://pharmit.csb.pitt.edu)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369375"/>
            <a:ext cx="8491200" cy="6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Docking Selected Poses</a:t>
            </a:r>
            <a:endParaRPr/>
          </a:p>
        </p:txBody>
      </p:sp>
      <p:sp>
        <p:nvSpPr>
          <p:cNvPr id="113" name="Google Shape;113;p21"/>
          <p:cNvSpPr/>
          <p:nvPr/>
        </p:nvSpPr>
        <p:spPr>
          <a:xfrm>
            <a:off x="71902" y="3037063"/>
            <a:ext cx="1811400" cy="598800"/>
          </a:xfrm>
          <a:prstGeom prst="roundRect">
            <a:avLst>
              <a:gd fmla="val 50000" name="adj"/>
            </a:avLst>
          </a:prstGeom>
          <a:solidFill>
            <a:srgbClr val="AC11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Alternative Bound Pose Set  (1)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4" name="Google Shape;114;p21"/>
          <p:cNvSpPr/>
          <p:nvPr/>
        </p:nvSpPr>
        <p:spPr>
          <a:xfrm>
            <a:off x="71895" y="1923717"/>
            <a:ext cx="1811400" cy="598800"/>
          </a:xfrm>
          <a:prstGeom prst="roundRect">
            <a:avLst>
              <a:gd fmla="val 50000" name="adj"/>
            </a:avLst>
          </a:prstGeom>
          <a:solidFill>
            <a:srgbClr val="AC11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Crystal Structure Set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15" name="Google Shape;115;p21"/>
          <p:cNvCxnSpPr>
            <a:stCxn id="116" idx="3"/>
            <a:endCxn id="117" idx="1"/>
          </p:cNvCxnSpPr>
          <p:nvPr/>
        </p:nvCxnSpPr>
        <p:spPr>
          <a:xfrm flipH="1" rot="10800000">
            <a:off x="1883287" y="3336542"/>
            <a:ext cx="1237800" cy="1113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" name="Google Shape;118;p21"/>
          <p:cNvCxnSpPr>
            <a:stCxn id="117" idx="1"/>
            <a:endCxn id="113" idx="3"/>
          </p:cNvCxnSpPr>
          <p:nvPr/>
        </p:nvCxnSpPr>
        <p:spPr>
          <a:xfrm flipH="1">
            <a:off x="1883302" y="3335863"/>
            <a:ext cx="12378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9" name="Google Shape;119;p21"/>
          <p:cNvCxnSpPr>
            <a:stCxn id="114" idx="3"/>
            <a:endCxn id="117" idx="1"/>
          </p:cNvCxnSpPr>
          <p:nvPr/>
        </p:nvCxnSpPr>
        <p:spPr>
          <a:xfrm>
            <a:off x="1883295" y="2223117"/>
            <a:ext cx="1237800" cy="1113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" name="Google Shape;116;p21"/>
          <p:cNvSpPr/>
          <p:nvPr/>
        </p:nvSpPr>
        <p:spPr>
          <a:xfrm>
            <a:off x="71887" y="4150442"/>
            <a:ext cx="1811400" cy="598800"/>
          </a:xfrm>
          <a:prstGeom prst="roundRect">
            <a:avLst>
              <a:gd fmla="val 50000" name="adj"/>
            </a:avLst>
          </a:prstGeom>
          <a:solidFill>
            <a:srgbClr val="AC11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Alternative Bound Pose Set (2)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21"/>
          <p:cNvSpPr/>
          <p:nvPr/>
        </p:nvSpPr>
        <p:spPr>
          <a:xfrm>
            <a:off x="237974" y="961350"/>
            <a:ext cx="2015100" cy="7785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Ligand Sets (from Pharmit)</a:t>
            </a:r>
            <a:endParaRPr b="1" sz="1800" u="sng">
              <a:solidFill>
                <a:srgbClr val="FFFFFF"/>
              </a:solidFill>
            </a:endParaRPr>
          </a:p>
        </p:txBody>
      </p:sp>
      <p:sp>
        <p:nvSpPr>
          <p:cNvPr id="121" name="Google Shape;121;p21"/>
          <p:cNvSpPr/>
          <p:nvPr/>
        </p:nvSpPr>
        <p:spPr>
          <a:xfrm>
            <a:off x="4486375" y="1002351"/>
            <a:ext cx="2015100" cy="6888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Protein Conformations</a:t>
            </a:r>
            <a:endParaRPr b="1" sz="1800" u="sng">
              <a:solidFill>
                <a:srgbClr val="FFFFFF"/>
              </a:solidFill>
            </a:endParaRPr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8500" y="1947387"/>
            <a:ext cx="2896200" cy="275603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6175225" y="1885075"/>
            <a:ext cx="2896200" cy="27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Crystal Structure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Blue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Alternative Bound State (1) 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Purple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Alternative Bound State (2)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Lime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Transition State (1)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Orange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/>
              <a:t>Transition State (2)</a:t>
            </a:r>
            <a:endParaRPr sz="1400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Yellow</a:t>
            </a:r>
            <a:endParaRPr/>
          </a:p>
        </p:txBody>
      </p:sp>
      <p:sp>
        <p:nvSpPr>
          <p:cNvPr id="124" name="Google Shape;124;p21"/>
          <p:cNvSpPr txBox="1"/>
          <p:nvPr/>
        </p:nvSpPr>
        <p:spPr>
          <a:xfrm>
            <a:off x="5793625" y="1981475"/>
            <a:ext cx="381600" cy="2952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1"/>
          <p:cNvSpPr txBox="1"/>
          <p:nvPr/>
        </p:nvSpPr>
        <p:spPr>
          <a:xfrm>
            <a:off x="5793625" y="2421763"/>
            <a:ext cx="381600" cy="295200"/>
          </a:xfrm>
          <a:prstGeom prst="rect">
            <a:avLst/>
          </a:prstGeom>
          <a:solidFill>
            <a:srgbClr val="99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1"/>
          <p:cNvSpPr txBox="1"/>
          <p:nvPr/>
        </p:nvSpPr>
        <p:spPr>
          <a:xfrm>
            <a:off x="5793625" y="2887088"/>
            <a:ext cx="381600" cy="295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1"/>
          <p:cNvSpPr txBox="1"/>
          <p:nvPr/>
        </p:nvSpPr>
        <p:spPr>
          <a:xfrm>
            <a:off x="5793625" y="3428988"/>
            <a:ext cx="381600" cy="2952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1"/>
          <p:cNvSpPr txBox="1"/>
          <p:nvPr/>
        </p:nvSpPr>
        <p:spPr>
          <a:xfrm>
            <a:off x="5793625" y="3970875"/>
            <a:ext cx="381600" cy="295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