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Playfair Display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PlayfairDisplay-italic.fntdata"/><Relationship Id="rId27" Type="http://schemas.openxmlformats.org/officeDocument/2006/relationships/font" Target="fonts/PlayfairDispl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6.xml"/><Relationship Id="rId33" Type="http://schemas.openxmlformats.org/officeDocument/2006/relationships/font" Target="fonts/Lato-boldItalic.fntdata"/><Relationship Id="rId10" Type="http://schemas.openxmlformats.org/officeDocument/2006/relationships/slide" Target="slides/slide5.xml"/><Relationship Id="rId32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89893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898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e4335cc91_1_30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e4335cc91_1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e4335cc91_1_28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e4335cc91_1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e4335cc91_1_3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e4335cc91_1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e47bb26d6_0_28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e47bb26d6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cf4a5fd1b_0_4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cf4a5fd1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c6f889893_0_4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c6f88989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cf4a5fd1b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cf4a5fd1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89893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8989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cf4a5fd1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cf4a5fd1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e4335cc91_1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e4335cc91_1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889893_0_3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88989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a visual for this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6f889893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6f88989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 length, enlarge pic, remove bullets, desciption of chiapet, diagram of island formati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e4335cc91_1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e4335cc91_1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e4335cc91_1_25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e4335cc91_1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cf4a5fd1b_0_1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cf4a5fd1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gif"/><Relationship Id="rId4" Type="http://schemas.openxmlformats.org/officeDocument/2006/relationships/image" Target="../media/image17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gif"/><Relationship Id="rId4" Type="http://schemas.openxmlformats.org/officeDocument/2006/relationships/image" Target="../media/image21.gif"/><Relationship Id="rId5" Type="http://schemas.openxmlformats.org/officeDocument/2006/relationships/image" Target="../media/image19.gif"/><Relationship Id="rId6" Type="http://schemas.openxmlformats.org/officeDocument/2006/relationships/image" Target="../media/image18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gif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ctrTitle"/>
          </p:nvPr>
        </p:nvSpPr>
        <p:spPr>
          <a:xfrm>
            <a:off x="625500" y="2524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/>
              <a:t>LINKING DISEASE- ASSOCIATED GENETIC VARIANTS TO GENES USING SEQUENCE AND 3D CONTACTS </a:t>
            </a:r>
            <a:endParaRPr sz="3000"/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625500" y="3020550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Chinaza Nnawulezi</a:t>
            </a:r>
            <a:endParaRPr sz="1800"/>
          </a:p>
          <a:p>
            <a:pPr indent="0" lvl="0" mar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Research Mentors: </a:t>
            </a:r>
            <a:r>
              <a:rPr lang="en" sz="1800"/>
              <a:t>Arj</a:t>
            </a:r>
            <a:r>
              <a:rPr lang="en" sz="1800"/>
              <a:t>un Krishnan and Jianrong Wang</a:t>
            </a:r>
            <a:endParaRPr sz="1800"/>
          </a:p>
          <a:p>
            <a:pPr indent="0" lvl="0" mar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CMSE Research </a:t>
            </a:r>
            <a:r>
              <a:rPr lang="en" sz="1800"/>
              <a:t>Overview</a:t>
            </a:r>
            <a:endParaRPr sz="1800"/>
          </a:p>
          <a:p>
            <a:pPr indent="0" lvl="0" mar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7/25/2018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>
            <p:ph idx="4294967295" type="title"/>
          </p:nvPr>
        </p:nvSpPr>
        <p:spPr>
          <a:xfrm>
            <a:off x="137000" y="173650"/>
            <a:ext cx="91440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Motif Co-</a:t>
            </a:r>
            <a:r>
              <a:rPr lang="en"/>
              <a:t>occurrence</a:t>
            </a:r>
            <a:r>
              <a:rPr lang="en"/>
              <a:t> Enrichment Distribution</a:t>
            </a:r>
            <a:r>
              <a:rPr lang="en"/>
              <a:t> </a:t>
            </a:r>
            <a:endParaRPr/>
          </a:p>
        </p:txBody>
      </p:sp>
      <p:cxnSp>
        <p:nvCxnSpPr>
          <p:cNvPr id="170" name="Google Shape;170;p22"/>
          <p:cNvCxnSpPr/>
          <p:nvPr/>
        </p:nvCxnSpPr>
        <p:spPr>
          <a:xfrm>
            <a:off x="857675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1" name="Google Shape;171;p22"/>
          <p:cNvSpPr txBox="1"/>
          <p:nvPr>
            <p:ph idx="4294967295" type="body"/>
          </p:nvPr>
        </p:nvSpPr>
        <p:spPr>
          <a:xfrm>
            <a:off x="3275767" y="1337725"/>
            <a:ext cx="3495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72" name="Google Shape;172;p22"/>
          <p:cNvCxnSpPr/>
          <p:nvPr/>
        </p:nvCxnSpPr>
        <p:spPr>
          <a:xfrm>
            <a:off x="3647550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" name="Google Shape;173;p22"/>
          <p:cNvSpPr txBox="1"/>
          <p:nvPr>
            <p:ph idx="4294967295" type="body"/>
          </p:nvPr>
        </p:nvSpPr>
        <p:spPr>
          <a:xfrm>
            <a:off x="3723750" y="1342525"/>
            <a:ext cx="21018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Linking genes that are further away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4" name="Google Shape;174;p22"/>
          <p:cNvSpPr txBox="1"/>
          <p:nvPr>
            <p:ph idx="4294967295" type="body"/>
          </p:nvPr>
        </p:nvSpPr>
        <p:spPr>
          <a:xfrm>
            <a:off x="3443600" y="1001925"/>
            <a:ext cx="2530800" cy="23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</a:t>
            </a:r>
            <a:endParaRPr sz="1400"/>
          </a:p>
        </p:txBody>
      </p:sp>
      <p:sp>
        <p:nvSpPr>
          <p:cNvPr id="175" name="Google Shape;175;p22"/>
          <p:cNvSpPr txBox="1"/>
          <p:nvPr>
            <p:ph idx="4294967295" type="body"/>
          </p:nvPr>
        </p:nvSpPr>
        <p:spPr>
          <a:xfrm>
            <a:off x="6058742" y="1337725"/>
            <a:ext cx="3495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76" name="Google Shape;176;p22"/>
          <p:cNvCxnSpPr/>
          <p:nvPr/>
        </p:nvCxnSpPr>
        <p:spPr>
          <a:xfrm>
            <a:off x="6427225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" name="Google Shape;177;p22"/>
          <p:cNvSpPr txBox="1"/>
          <p:nvPr/>
        </p:nvSpPr>
        <p:spPr>
          <a:xfrm>
            <a:off x="50225" y="1165700"/>
            <a:ext cx="3027600" cy="3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Suggests that enhancer nodes within the same network work together 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	Due to them sharing similar </a:t>
            </a: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transcription</a:t>
            </a: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factor binding </a:t>
            </a: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signatures</a:t>
            </a: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59702" y="-300466"/>
            <a:ext cx="1179905" cy="6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70502" y="9294209"/>
            <a:ext cx="1179905" cy="6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22902" y="9446609"/>
            <a:ext cx="1179905" cy="6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75302" y="9599009"/>
            <a:ext cx="1179905" cy="6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7825" y="1055649"/>
            <a:ext cx="6029749" cy="35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/>
        </p:nvSpPr>
        <p:spPr>
          <a:xfrm>
            <a:off x="3378100" y="4645650"/>
            <a:ext cx="54963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Motif co-occurrence profile Correlations among Enhancers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4" name="Google Shape;184;p22"/>
          <p:cNvSpPr/>
          <p:nvPr/>
        </p:nvSpPr>
        <p:spPr>
          <a:xfrm flipH="1" rot="8341368">
            <a:off x="3947494" y="3379028"/>
            <a:ext cx="1998753" cy="133545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2"/>
          <p:cNvSpPr txBox="1"/>
          <p:nvPr/>
        </p:nvSpPr>
        <p:spPr>
          <a:xfrm>
            <a:off x="5218250" y="2537125"/>
            <a:ext cx="36138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Larger motif-profile correlations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similar motif-profile than background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idx="4294967295"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get the best of both worlds?</a:t>
            </a:r>
            <a:endParaRPr/>
          </a:p>
        </p:txBody>
      </p:sp>
      <p:cxnSp>
        <p:nvCxnSpPr>
          <p:cNvPr id="191" name="Google Shape;191;p23"/>
          <p:cNvCxnSpPr/>
          <p:nvPr/>
        </p:nvCxnSpPr>
        <p:spPr>
          <a:xfrm>
            <a:off x="857675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2" name="Google Shape;192;p23"/>
          <p:cNvSpPr txBox="1"/>
          <p:nvPr>
            <p:ph idx="4294967295" type="body"/>
          </p:nvPr>
        </p:nvSpPr>
        <p:spPr>
          <a:xfrm>
            <a:off x="114250" y="1337725"/>
            <a:ext cx="2771100" cy="237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for interactions between the SNPs/Genes and long range network</a:t>
            </a:r>
            <a:endParaRPr/>
          </a:p>
        </p:txBody>
      </p:sp>
      <p:sp>
        <p:nvSpPr>
          <p:cNvPr id="193" name="Google Shape;193;p23"/>
          <p:cNvSpPr txBox="1"/>
          <p:nvPr>
            <p:ph idx="4294967295" type="body"/>
          </p:nvPr>
        </p:nvSpPr>
        <p:spPr>
          <a:xfrm>
            <a:off x="3275767" y="1337725"/>
            <a:ext cx="3495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94" name="Google Shape;194;p23"/>
          <p:cNvCxnSpPr/>
          <p:nvPr/>
        </p:nvCxnSpPr>
        <p:spPr>
          <a:xfrm>
            <a:off x="3647550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p23"/>
          <p:cNvSpPr txBox="1"/>
          <p:nvPr>
            <p:ph idx="4294967295" type="body"/>
          </p:nvPr>
        </p:nvSpPr>
        <p:spPr>
          <a:xfrm>
            <a:off x="3344875" y="2260600"/>
            <a:ext cx="2530800" cy="23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</a:t>
            </a:r>
            <a:endParaRPr sz="1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96" name="Google Shape;196;p23"/>
          <p:cNvSpPr txBox="1"/>
          <p:nvPr>
            <p:ph idx="4294967295" type="body"/>
          </p:nvPr>
        </p:nvSpPr>
        <p:spPr>
          <a:xfrm>
            <a:off x="6058742" y="1337725"/>
            <a:ext cx="3495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97" name="Google Shape;197;p23"/>
          <p:cNvCxnSpPr/>
          <p:nvPr/>
        </p:nvCxnSpPr>
        <p:spPr>
          <a:xfrm>
            <a:off x="6427225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8" name="Google Shape;1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2980" y="1292975"/>
            <a:ext cx="4052175" cy="303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3" name="Google Shape;203;p24"/>
          <p:cNvCxnSpPr/>
          <p:nvPr/>
        </p:nvCxnSpPr>
        <p:spPr>
          <a:xfrm>
            <a:off x="857675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4" name="Google Shape;204;p24"/>
          <p:cNvSpPr txBox="1"/>
          <p:nvPr>
            <p:ph idx="4294967295" type="body"/>
          </p:nvPr>
        </p:nvSpPr>
        <p:spPr>
          <a:xfrm>
            <a:off x="114250" y="1337725"/>
            <a:ext cx="2344800" cy="178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Interacts with SNPs that have been associated with Lupus 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(4 nodes overlap with significant SNPs from GWAS)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4"/>
          <p:cNvSpPr txBox="1"/>
          <p:nvPr>
            <p:ph idx="4294967295" type="body"/>
          </p:nvPr>
        </p:nvSpPr>
        <p:spPr>
          <a:xfrm>
            <a:off x="3275767" y="1337725"/>
            <a:ext cx="3495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06" name="Google Shape;206;p24"/>
          <p:cNvCxnSpPr/>
          <p:nvPr/>
        </p:nvCxnSpPr>
        <p:spPr>
          <a:xfrm>
            <a:off x="3647550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7" name="Google Shape;207;p24"/>
          <p:cNvSpPr txBox="1"/>
          <p:nvPr>
            <p:ph idx="4294967295" type="body"/>
          </p:nvPr>
        </p:nvSpPr>
        <p:spPr>
          <a:xfrm>
            <a:off x="3344875" y="2260600"/>
            <a:ext cx="2530800" cy="23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</a:t>
            </a:r>
            <a:endParaRPr sz="1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08" name="Google Shape;208;p24"/>
          <p:cNvSpPr txBox="1"/>
          <p:nvPr>
            <p:ph idx="4294967295" type="body"/>
          </p:nvPr>
        </p:nvSpPr>
        <p:spPr>
          <a:xfrm>
            <a:off x="6058742" y="1337725"/>
            <a:ext cx="3495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09" name="Google Shape;209;p24"/>
          <p:cNvCxnSpPr/>
          <p:nvPr/>
        </p:nvCxnSpPr>
        <p:spPr>
          <a:xfrm>
            <a:off x="6427225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0" name="Google Shape;210;p24"/>
          <p:cNvSpPr txBox="1"/>
          <p:nvPr/>
        </p:nvSpPr>
        <p:spPr>
          <a:xfrm>
            <a:off x="2908375" y="3950800"/>
            <a:ext cx="34038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11" name="Google Shape;2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5324" y="445688"/>
            <a:ext cx="6252126" cy="425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Google Shape;216;p25"/>
          <p:cNvCxnSpPr/>
          <p:nvPr/>
        </p:nvCxnSpPr>
        <p:spPr>
          <a:xfrm>
            <a:off x="857675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7" name="Google Shape;217;p25"/>
          <p:cNvSpPr txBox="1"/>
          <p:nvPr>
            <p:ph idx="4294967295" type="body"/>
          </p:nvPr>
        </p:nvSpPr>
        <p:spPr>
          <a:xfrm>
            <a:off x="114250" y="1337725"/>
            <a:ext cx="2344800" cy="178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Interacts with SNPs that have been associated with Colitis 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(6 nodes overlap with significant SNPs from GWAS)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5"/>
          <p:cNvSpPr txBox="1"/>
          <p:nvPr>
            <p:ph idx="4294967295" type="body"/>
          </p:nvPr>
        </p:nvSpPr>
        <p:spPr>
          <a:xfrm>
            <a:off x="3275767" y="1337725"/>
            <a:ext cx="3495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19" name="Google Shape;219;p25"/>
          <p:cNvCxnSpPr/>
          <p:nvPr/>
        </p:nvCxnSpPr>
        <p:spPr>
          <a:xfrm>
            <a:off x="3647550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0" name="Google Shape;220;p25"/>
          <p:cNvSpPr txBox="1"/>
          <p:nvPr>
            <p:ph idx="4294967295" type="body"/>
          </p:nvPr>
        </p:nvSpPr>
        <p:spPr>
          <a:xfrm>
            <a:off x="3344875" y="2260600"/>
            <a:ext cx="2530800" cy="23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</a:t>
            </a:r>
            <a:endParaRPr sz="1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21" name="Google Shape;221;p25"/>
          <p:cNvSpPr txBox="1"/>
          <p:nvPr>
            <p:ph idx="4294967295" type="body"/>
          </p:nvPr>
        </p:nvSpPr>
        <p:spPr>
          <a:xfrm>
            <a:off x="6058742" y="1337725"/>
            <a:ext cx="3495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22" name="Google Shape;222;p25"/>
          <p:cNvCxnSpPr/>
          <p:nvPr/>
        </p:nvCxnSpPr>
        <p:spPr>
          <a:xfrm>
            <a:off x="6427225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3" name="Google Shape;223;p25"/>
          <p:cNvSpPr txBox="1"/>
          <p:nvPr/>
        </p:nvSpPr>
        <p:spPr>
          <a:xfrm>
            <a:off x="2908375" y="3950800"/>
            <a:ext cx="34038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24" name="Google Shape;22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3225" y="439275"/>
            <a:ext cx="6040776" cy="44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/>
          <p:nvPr>
            <p:ph idx="4294967295"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Difficulties and Future Directions </a:t>
            </a:r>
            <a:endParaRPr/>
          </a:p>
        </p:txBody>
      </p:sp>
      <p:sp>
        <p:nvSpPr>
          <p:cNvPr id="230" name="Google Shape;230;p26"/>
          <p:cNvSpPr txBox="1"/>
          <p:nvPr>
            <p:ph idx="4294967295" type="body"/>
          </p:nvPr>
        </p:nvSpPr>
        <p:spPr>
          <a:xfrm>
            <a:off x="489192" y="1337725"/>
            <a:ext cx="3495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31" name="Google Shape;231;p26"/>
          <p:cNvCxnSpPr/>
          <p:nvPr/>
        </p:nvCxnSpPr>
        <p:spPr>
          <a:xfrm>
            <a:off x="857675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2" name="Google Shape;232;p26"/>
          <p:cNvSpPr txBox="1"/>
          <p:nvPr>
            <p:ph idx="4294967295" type="body"/>
          </p:nvPr>
        </p:nvSpPr>
        <p:spPr>
          <a:xfrm>
            <a:off x="3275767" y="1337725"/>
            <a:ext cx="3495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33" name="Google Shape;233;p26"/>
          <p:cNvCxnSpPr/>
          <p:nvPr/>
        </p:nvCxnSpPr>
        <p:spPr>
          <a:xfrm>
            <a:off x="3647550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" name="Google Shape;234;p26"/>
          <p:cNvSpPr txBox="1"/>
          <p:nvPr>
            <p:ph idx="4294967295" type="body"/>
          </p:nvPr>
        </p:nvSpPr>
        <p:spPr>
          <a:xfrm>
            <a:off x="6058742" y="1337725"/>
            <a:ext cx="3495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35" name="Google Shape;235;p26"/>
          <p:cNvCxnSpPr/>
          <p:nvPr/>
        </p:nvCxnSpPr>
        <p:spPr>
          <a:xfrm>
            <a:off x="6427225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36" name="Google Shape;2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2461" y="3172900"/>
            <a:ext cx="2955890" cy="19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9075" y="3172900"/>
            <a:ext cx="3133375" cy="19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6"/>
          <p:cNvSpPr txBox="1"/>
          <p:nvPr/>
        </p:nvSpPr>
        <p:spPr>
          <a:xfrm>
            <a:off x="618950" y="1196400"/>
            <a:ext cx="7401600" cy="17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New to coding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	So NOTHING ever runs 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Very large datasets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	Takes a while to have complete output 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Heat map clustering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Noise reduction 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	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 txBox="1"/>
          <p:nvPr>
            <p:ph type="title"/>
          </p:nvPr>
        </p:nvSpPr>
        <p:spPr>
          <a:xfrm>
            <a:off x="3272975" y="217067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:) </a:t>
            </a:r>
            <a:endParaRPr/>
          </a:p>
        </p:txBody>
      </p:sp>
      <p:pic>
        <p:nvPicPr>
          <p:cNvPr id="244" name="Google Shape;2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250" y="0"/>
            <a:ext cx="4148250" cy="21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9150" y="2752950"/>
            <a:ext cx="4088300" cy="247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752950"/>
            <a:ext cx="3187400" cy="23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850" y="0"/>
            <a:ext cx="4088300" cy="2214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/>
          <p:nvPr>
            <p:ph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QUESTIONS?</a:t>
            </a:r>
            <a:endParaRPr sz="9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us all different?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3188" y="1346575"/>
            <a:ext cx="4777624" cy="358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us all different?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GENES!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Less than 2% actually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SNPs</a:t>
            </a:r>
            <a:endParaRPr/>
          </a:p>
          <a:p>
            <a:pPr indent="0" lvl="0" marL="45720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7850" y="1091025"/>
            <a:ext cx="3804450" cy="380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6220" y="2443450"/>
            <a:ext cx="2285601" cy="238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Genome Wide Association Studies (GWAS)</a:t>
            </a:r>
            <a:endParaRPr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 b="1565" l="0" r="0" t="0"/>
          <a:stretch/>
        </p:blipFill>
        <p:spPr>
          <a:xfrm>
            <a:off x="2027437" y="1350896"/>
            <a:ext cx="5089124" cy="309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 b="0" l="4085" r="0" t="0"/>
          <a:stretch/>
        </p:blipFill>
        <p:spPr>
          <a:xfrm>
            <a:off x="373600" y="1017725"/>
            <a:ext cx="8770401" cy="35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11700" y="216000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use this </a:t>
            </a:r>
            <a:r>
              <a:rPr lang="en"/>
              <a:t>knowledge</a:t>
            </a:r>
            <a:r>
              <a:rPr lang="en"/>
              <a:t> to our advantage?</a:t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 sz="2100"/>
              <a:t>Many SNPs are associated with phenotypes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 sz="2100"/>
              <a:t>By understanding which SNPs are related to a disease, genes and pathways follow</a:t>
            </a:r>
            <a:endParaRPr/>
          </a:p>
          <a:p>
            <a:pPr indent="-342900" lvl="0" marL="457200">
              <a:spcBef>
                <a:spcPts val="1600"/>
              </a:spcBef>
              <a:spcAft>
                <a:spcPts val="1600"/>
              </a:spcAft>
              <a:buSzPts val="1800"/>
              <a:buAutoNum type="arabicPeriod"/>
            </a:pPr>
            <a:r>
              <a:rPr b="1" lang="en" sz="2100"/>
              <a:t>With more knowledge of gene networks, we </a:t>
            </a:r>
            <a:r>
              <a:rPr b="1" lang="en" sz="2100"/>
              <a:t>excel</a:t>
            </a:r>
            <a:r>
              <a:rPr b="1" lang="en" sz="2100"/>
              <a:t>!</a:t>
            </a:r>
            <a:br>
              <a:rPr b="1" lang="en" sz="2100"/>
            </a:b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idx="4294967295" type="title"/>
          </p:nvPr>
        </p:nvSpPr>
        <p:spPr>
          <a:xfrm>
            <a:off x="426600" y="152775"/>
            <a:ext cx="83550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do this ? (Method Comparison)</a:t>
            </a:r>
            <a:endParaRPr/>
          </a:p>
        </p:txBody>
      </p:sp>
      <p:cxnSp>
        <p:nvCxnSpPr>
          <p:cNvPr id="104" name="Google Shape;104;p18"/>
          <p:cNvCxnSpPr/>
          <p:nvPr/>
        </p:nvCxnSpPr>
        <p:spPr>
          <a:xfrm>
            <a:off x="857675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p18"/>
          <p:cNvSpPr txBox="1"/>
          <p:nvPr>
            <p:ph idx="4294967295" type="body"/>
          </p:nvPr>
        </p:nvSpPr>
        <p:spPr>
          <a:xfrm>
            <a:off x="6329442" y="1495925"/>
            <a:ext cx="3495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06" name="Google Shape;106;p18"/>
          <p:cNvCxnSpPr/>
          <p:nvPr/>
        </p:nvCxnSpPr>
        <p:spPr>
          <a:xfrm>
            <a:off x="3647550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" name="Google Shape;107;p18"/>
          <p:cNvCxnSpPr/>
          <p:nvPr/>
        </p:nvCxnSpPr>
        <p:spPr>
          <a:xfrm>
            <a:off x="6427225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8" name="Google Shape;108;p18"/>
          <p:cNvGrpSpPr/>
          <p:nvPr/>
        </p:nvGrpSpPr>
        <p:grpSpPr>
          <a:xfrm>
            <a:off x="4655833" y="1043076"/>
            <a:ext cx="4326822" cy="3431811"/>
            <a:chOff x="4572084" y="1597469"/>
            <a:chExt cx="1827900" cy="2399700"/>
          </a:xfrm>
        </p:grpSpPr>
        <p:sp>
          <p:nvSpPr>
            <p:cNvPr id="109" name="Google Shape;109;p18"/>
            <p:cNvSpPr/>
            <p:nvPr/>
          </p:nvSpPr>
          <p:spPr>
            <a:xfrm rot="5400000">
              <a:off x="4286184" y="1883369"/>
              <a:ext cx="2399700" cy="1827900"/>
            </a:xfrm>
            <a:prstGeom prst="rightArrowCallout">
              <a:avLst>
                <a:gd fmla="val 9283" name="adj1"/>
                <a:gd fmla="val 13570" name="adj2"/>
                <a:gd fmla="val 16082" name="adj3"/>
                <a:gd fmla="val 81236" name="adj4"/>
              </a:avLst>
            </a:prstGeom>
            <a:solidFill>
              <a:srgbClr val="840D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8"/>
            <p:cNvSpPr/>
            <p:nvPr/>
          </p:nvSpPr>
          <p:spPr>
            <a:xfrm flipH="1" rot="10800000">
              <a:off x="4662018" y="1687411"/>
              <a:ext cx="1649400" cy="1769700"/>
            </a:xfrm>
            <a:prstGeom prst="snip1Rect">
              <a:avLst>
                <a:gd fmla="val 0" name="adj"/>
              </a:avLst>
            </a:prstGeom>
            <a:solidFill>
              <a:srgbClr val="AC1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8"/>
            <p:cNvSpPr txBox="1"/>
            <p:nvPr/>
          </p:nvSpPr>
          <p:spPr>
            <a:xfrm>
              <a:off x="4674727" y="1687416"/>
              <a:ext cx="13830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Long Range linkage </a:t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Chromatin interactions showing further away interactions (Chia-PET data)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Grouping similar genes/ enhancers/promoters together (island formation)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</a:endParaRPr>
            </a:p>
          </p:txBody>
        </p:sp>
      </p:grp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979" y="2827987"/>
            <a:ext cx="1227404" cy="33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8800" y="2319125"/>
            <a:ext cx="2225750" cy="1292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18"/>
          <p:cNvGrpSpPr/>
          <p:nvPr/>
        </p:nvGrpSpPr>
        <p:grpSpPr>
          <a:xfrm>
            <a:off x="360068" y="1047998"/>
            <a:ext cx="4295748" cy="3421972"/>
            <a:chOff x="2744034" y="1146343"/>
            <a:chExt cx="1827900" cy="2399700"/>
          </a:xfrm>
        </p:grpSpPr>
        <p:sp>
          <p:nvSpPr>
            <p:cNvPr id="115" name="Google Shape;115;p18"/>
            <p:cNvSpPr/>
            <p:nvPr/>
          </p:nvSpPr>
          <p:spPr>
            <a:xfrm rot="-5400000">
              <a:off x="2458134" y="1432243"/>
              <a:ext cx="2399700" cy="1827900"/>
            </a:xfrm>
            <a:prstGeom prst="rightArrowCallout">
              <a:avLst>
                <a:gd fmla="val 9283" name="adj1"/>
                <a:gd fmla="val 13570" name="adj2"/>
                <a:gd fmla="val 16082" name="adj3"/>
                <a:gd fmla="val 81236" name="adj4"/>
              </a:avLst>
            </a:prstGeom>
            <a:solidFill>
              <a:srgbClr val="F48F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8"/>
            <p:cNvSpPr/>
            <p:nvPr/>
          </p:nvSpPr>
          <p:spPr>
            <a:xfrm flipH="1">
              <a:off x="2832600" y="1686400"/>
              <a:ext cx="1649400" cy="1769700"/>
            </a:xfrm>
            <a:prstGeom prst="snip1Rect">
              <a:avLst>
                <a:gd fmla="val 0" name="adj"/>
              </a:avLst>
            </a:prstGeom>
            <a:solidFill>
              <a:srgbClr val="AC1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8"/>
            <p:cNvSpPr txBox="1"/>
            <p:nvPr/>
          </p:nvSpPr>
          <p:spPr>
            <a:xfrm>
              <a:off x="2855997" y="1772904"/>
              <a:ext cx="13830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Short Range Linkage </a:t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GWAS studies 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Gene correlation 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Pathway analysis  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</a:endParaRPr>
            </a:p>
          </p:txBody>
        </p:sp>
      </p:grp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349" y="2912599"/>
            <a:ext cx="3396426" cy="9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 rotWithShape="1">
          <a:blip r:embed="rId5">
            <a:alphaModFix/>
          </a:blip>
          <a:srcRect b="0" l="0" r="15952" t="3025"/>
          <a:stretch/>
        </p:blipFill>
        <p:spPr>
          <a:xfrm>
            <a:off x="7173736" y="2347675"/>
            <a:ext cx="1534139" cy="129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732350" y="3733550"/>
            <a:ext cx="30669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Distance: 10,000 bp</a:t>
            </a: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4814525" y="3341775"/>
            <a:ext cx="30669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Distance: 100,000 bp</a:t>
            </a: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833350" y="3666500"/>
            <a:ext cx="814200" cy="143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3314575" y="3666500"/>
            <a:ext cx="814200" cy="143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708825" y="3656925"/>
            <a:ext cx="3420000" cy="64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MY project?</a:t>
            </a:r>
            <a:endParaRPr/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Be able to utilize two different methods (long and short range) to be able to link different genetic variants(SNPs) to genes and ultimately relate them to biological pathways.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idx="4294967295"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Pathway Enrichment</a:t>
            </a:r>
            <a:r>
              <a:rPr lang="en"/>
              <a:t> </a:t>
            </a:r>
            <a:endParaRPr/>
          </a:p>
        </p:txBody>
      </p:sp>
      <p:sp>
        <p:nvSpPr>
          <p:cNvPr id="136" name="Google Shape;136;p20"/>
          <p:cNvSpPr txBox="1"/>
          <p:nvPr>
            <p:ph idx="4294967295" type="body"/>
          </p:nvPr>
        </p:nvSpPr>
        <p:spPr>
          <a:xfrm>
            <a:off x="489192" y="1337725"/>
            <a:ext cx="3495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1\\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37" name="Google Shape;137;p20"/>
          <p:cNvCxnSpPr/>
          <p:nvPr/>
        </p:nvCxnSpPr>
        <p:spPr>
          <a:xfrm>
            <a:off x="857675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20"/>
          <p:cNvSpPr txBox="1"/>
          <p:nvPr>
            <p:ph idx="4294967295" type="body"/>
          </p:nvPr>
        </p:nvSpPr>
        <p:spPr>
          <a:xfrm>
            <a:off x="3275767" y="1337725"/>
            <a:ext cx="3495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39" name="Google Shape;139;p20"/>
          <p:cNvCxnSpPr/>
          <p:nvPr/>
        </p:nvCxnSpPr>
        <p:spPr>
          <a:xfrm>
            <a:off x="3647550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20"/>
          <p:cNvSpPr txBox="1"/>
          <p:nvPr>
            <p:ph idx="4294967295" type="body"/>
          </p:nvPr>
        </p:nvSpPr>
        <p:spPr>
          <a:xfrm>
            <a:off x="6058742" y="1337725"/>
            <a:ext cx="3495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41" name="Google Shape;141;p20"/>
          <p:cNvCxnSpPr/>
          <p:nvPr/>
        </p:nvCxnSpPr>
        <p:spPr>
          <a:xfrm>
            <a:off x="6427225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20"/>
          <p:cNvSpPr txBox="1"/>
          <p:nvPr/>
        </p:nvSpPr>
        <p:spPr>
          <a:xfrm>
            <a:off x="352175" y="1413850"/>
            <a:ext cx="2333400" cy="3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3">
            <a:alphaModFix/>
          </a:blip>
          <a:srcRect b="0" l="0" r="0" t="3269"/>
          <a:stretch/>
        </p:blipFill>
        <p:spPr>
          <a:xfrm>
            <a:off x="5181875" y="2649350"/>
            <a:ext cx="3743125" cy="22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/>
          <p:nvPr/>
        </p:nvSpPr>
        <p:spPr>
          <a:xfrm>
            <a:off x="287325" y="1413850"/>
            <a:ext cx="1772100" cy="188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450225" y="1337725"/>
            <a:ext cx="14463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Phenotype</a:t>
            </a:r>
            <a:endParaRPr/>
          </a:p>
        </p:txBody>
      </p:sp>
      <p:sp>
        <p:nvSpPr>
          <p:cNvPr id="146" name="Google Shape;146;p20"/>
          <p:cNvSpPr txBox="1"/>
          <p:nvPr/>
        </p:nvSpPr>
        <p:spPr>
          <a:xfrm flipH="1">
            <a:off x="288100" y="1931825"/>
            <a:ext cx="349500" cy="10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genes</a:t>
            </a:r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2392525" y="1413850"/>
            <a:ext cx="1772100" cy="188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 txBox="1"/>
          <p:nvPr/>
        </p:nvSpPr>
        <p:spPr>
          <a:xfrm>
            <a:off x="2555425" y="1337725"/>
            <a:ext cx="14463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term  </a:t>
            </a:r>
            <a:endParaRPr/>
          </a:p>
        </p:txBody>
      </p:sp>
      <p:sp>
        <p:nvSpPr>
          <p:cNvPr id="149" name="Google Shape;149;p20"/>
          <p:cNvSpPr txBox="1"/>
          <p:nvPr/>
        </p:nvSpPr>
        <p:spPr>
          <a:xfrm flipH="1">
            <a:off x="2392525" y="1931825"/>
            <a:ext cx="349500" cy="10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genes</a:t>
            </a:r>
            <a:endParaRPr/>
          </a:p>
        </p:txBody>
      </p:sp>
      <p:sp>
        <p:nvSpPr>
          <p:cNvPr id="150" name="Google Shape;150;p20"/>
          <p:cNvSpPr/>
          <p:nvPr/>
        </p:nvSpPr>
        <p:spPr>
          <a:xfrm rot="5400000">
            <a:off x="2510400" y="2985625"/>
            <a:ext cx="1358400" cy="22221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idx="4294967295" type="title"/>
          </p:nvPr>
        </p:nvSpPr>
        <p:spPr>
          <a:xfrm>
            <a:off x="137000" y="173650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3D Long Range Interaction Network  </a:t>
            </a:r>
            <a:endParaRPr/>
          </a:p>
        </p:txBody>
      </p:sp>
      <p:cxnSp>
        <p:nvCxnSpPr>
          <p:cNvPr id="156" name="Google Shape;156;p21"/>
          <p:cNvCxnSpPr/>
          <p:nvPr/>
        </p:nvCxnSpPr>
        <p:spPr>
          <a:xfrm>
            <a:off x="857675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p21"/>
          <p:cNvSpPr txBox="1"/>
          <p:nvPr>
            <p:ph idx="4294967295" type="body"/>
          </p:nvPr>
        </p:nvSpPr>
        <p:spPr>
          <a:xfrm>
            <a:off x="3275767" y="1337725"/>
            <a:ext cx="3495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58" name="Google Shape;158;p21"/>
          <p:cNvCxnSpPr/>
          <p:nvPr/>
        </p:nvCxnSpPr>
        <p:spPr>
          <a:xfrm>
            <a:off x="3647550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9" name="Google Shape;159;p21"/>
          <p:cNvSpPr txBox="1"/>
          <p:nvPr>
            <p:ph idx="4294967295" type="body"/>
          </p:nvPr>
        </p:nvSpPr>
        <p:spPr>
          <a:xfrm>
            <a:off x="3723750" y="1342525"/>
            <a:ext cx="21018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Linking genes that are further away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0" name="Google Shape;160;p21"/>
          <p:cNvSpPr txBox="1"/>
          <p:nvPr>
            <p:ph idx="4294967295" type="body"/>
          </p:nvPr>
        </p:nvSpPr>
        <p:spPr>
          <a:xfrm>
            <a:off x="3294700" y="2268950"/>
            <a:ext cx="2530800" cy="23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</a:t>
            </a:r>
            <a:endParaRPr sz="1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61" name="Google Shape;161;p21"/>
          <p:cNvSpPr txBox="1"/>
          <p:nvPr>
            <p:ph idx="4294967295" type="body"/>
          </p:nvPr>
        </p:nvSpPr>
        <p:spPr>
          <a:xfrm>
            <a:off x="6058742" y="1337725"/>
            <a:ext cx="3495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62" name="Google Shape;162;p21"/>
          <p:cNvCxnSpPr/>
          <p:nvPr/>
        </p:nvCxnSpPr>
        <p:spPr>
          <a:xfrm>
            <a:off x="6427225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3" name="Google Shape;16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0075" y="840250"/>
            <a:ext cx="5410982" cy="40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/>
        </p:nvSpPr>
        <p:spPr>
          <a:xfrm>
            <a:off x="50225" y="1209800"/>
            <a:ext cx="3027600" cy="3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</a:t>
            </a: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rom Chia-PET analysis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Solid line = direct interaction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Dashed line = indirect interaction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Node = enhancer/ promoter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RED: promoter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YELLOW: enhancer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