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Playfair Display"/>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PlayfairDisplay-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3e256a7551_0_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Google Shape;130;g3e256a755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3e1662bedf_0_5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Google Shape;142;g3e1662bed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3e0a41b3fe_0_2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Google Shape;153;g3e0a41b3f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Mention the scaling. It’s 4.6295e6 million plus the y-axis. Also mention why/ how we chose the timestep.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3e1662bedf_0_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Google Shape;164;g3e1662bed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3e0a41b3fe_0_3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Google Shape;170;g3e0a41b3f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3e0a41b3fe_0_15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Google Shape;179;g3e0a41b3fe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3e0a41b3fe_0_3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Google Shape;185;g3e0a41b3f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3e0a41b3fe_0_4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Google Shape;191;g3e0a41b3f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3e0a41b3fe_0_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Google Shape;58;g3e0a41b3f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Examples of protein within the human body are things like keratin, collagen, insulin, antibodies...etc.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3e1662bedf_0_2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Google Shape;66;g3e1662bed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nSpc>
                <a:spcPct val="115000"/>
              </a:lnSpc>
              <a:spcBef>
                <a:spcPts val="0"/>
              </a:spcBef>
              <a:spcAft>
                <a:spcPts val="0"/>
              </a:spcAft>
              <a:buClr>
                <a:schemeClr val="dk1"/>
              </a:buClr>
              <a:buSzPts val="1400"/>
              <a:buFont typeface="Playfair Display"/>
              <a:buChar char="○"/>
            </a:pPr>
            <a:r>
              <a:rPr lang="en" sz="1400">
                <a:solidFill>
                  <a:schemeClr val="dk1"/>
                </a:solidFill>
                <a:latin typeface="Playfair Display"/>
                <a:ea typeface="Playfair Display"/>
                <a:cs typeface="Playfair Display"/>
                <a:sym typeface="Playfair Display"/>
              </a:rPr>
              <a:t>In regards to protein-ligand binding, a ligand is usually a molecule which produces a signal by binding to a site on a target protein through intermolecular forces.</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3e0a41b3fe_0_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Google Shape;73;g3e0a41b3f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Like in the picture displayed, When a ligand binds to its receptor, it sends off signals which are relayed by messengers. Ultimately when these signals are received, the cell will respond in some way depending on what the biological purpose of ligand was to produce.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3e1662bedf_0_4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Google Shape;81;g3e1662bed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e0a41b3fe_0_1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Google Shape;88;g3e0a41b3f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Anakin is a fast, reactive forcefield which has the same capabilities as QMMD with near-classical efficiency. Anakin was trained on neural network processors, which allows the forcefield to predict a systems energy and forces given only a set of atoms and </a:t>
            </a:r>
            <a:r>
              <a:rPr lang="en"/>
              <a:t>their</a:t>
            </a:r>
            <a:r>
              <a:rPr lang="en"/>
              <a:t> positions. When the simulation is occurring we expect ANI not only to predict these energies and forces, but also show/ allow any changes within the topology if possible. (if reactions occur ANI will allow this to be shown) Due to these reactions being allowed to occur makes the simulation much longer; however, the overall goal is for this method to pave the way for more accurate simulations to be used in drug discovery </a:t>
            </a:r>
            <a:r>
              <a:rPr lang="en">
                <a:solidFill>
                  <a:schemeClr val="dk1"/>
                </a:solidFill>
                <a:latin typeface="Times New Roman"/>
                <a:ea typeface="Times New Roman"/>
                <a:cs typeface="Times New Roman"/>
                <a:sym typeface="Times New Roman"/>
              </a:rPr>
              <a:t>We particularly expect this method to help improve the selectivity of covalent inhibitors, by modeling covalent attachment to target and off-target proteins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3e0a41b3fe_0_1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Google Shape;95;g3e0a41b3f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3e0a41b3fe_0_2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Google Shape;102;g3e0a41b3f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Wepy is a </a:t>
            </a:r>
            <a:r>
              <a:rPr lang="en">
                <a:solidFill>
                  <a:srgbClr val="233A44"/>
                </a:solidFill>
              </a:rPr>
              <a:t>computer program that launches trajectories. It then looks at there outputs to decide which ones are substantial enough to use for the next cycle. Overall, we want to find outliers so it takes these outliers and utilizes them to perform the next cycles. How that is done depends on algorithm and  ways you identify outliers is based on the event you want to see.</a:t>
            </a:r>
            <a:endParaRPr>
              <a:solidFill>
                <a:srgbClr val="233A44"/>
              </a:solidFill>
            </a:endParaRPr>
          </a:p>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3e1662bedf_0_4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Google Shape;108;g3e1662bed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Revo is easy to conceptualize. Revo finds outliers by optimizing the spread function. Revo doesnt define any regions. Running the dynamics is just reading and loading trajectories.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gradFill>
          <a:gsLst>
            <a:gs pos="0">
              <a:srgbClr val="FFFFFF"/>
            </a:gs>
            <a:gs pos="20000">
              <a:srgbClr val="EFEFEF"/>
            </a:gs>
            <a:gs pos="58999">
              <a:srgbClr val="00FFFF"/>
            </a:gs>
            <a:gs pos="93000">
              <a:srgbClr val="3D85C6"/>
            </a:gs>
            <a:gs pos="100000">
              <a:srgbClr val="1155CC"/>
            </a:gs>
            <a:gs pos="100000">
              <a:srgbClr val="70A4D5"/>
            </a:gs>
          </a:gsLst>
          <a:lin ang="2700006"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21.png"/><Relationship Id="rId8"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23.png"/><Relationship Id="rId6" Type="http://schemas.openxmlformats.org/officeDocument/2006/relationships/image" Target="../media/image4.png"/><Relationship Id="rId7"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arxiv.org/abs/1610.08935v4" TargetMode="External"/><Relationship Id="rId4" Type="http://schemas.openxmlformats.org/officeDocument/2006/relationships/hyperlink" Target="https://doi.org/10.1088/1361-648X/aa680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20000">
              <a:srgbClr val="EFEFEF"/>
            </a:gs>
            <a:gs pos="58999">
              <a:srgbClr val="00FFFF"/>
            </a:gs>
            <a:gs pos="93000">
              <a:srgbClr val="3D85C6"/>
            </a:gs>
            <a:gs pos="100000">
              <a:srgbClr val="1155CC"/>
            </a:gs>
            <a:gs pos="100000">
              <a:srgbClr val="70A4D5"/>
            </a:gs>
          </a:gsLst>
          <a:lin ang="2700006" scaled="0"/>
        </a:gra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3000">
                <a:solidFill>
                  <a:srgbClr val="000000"/>
                </a:solidFill>
                <a:latin typeface="Playfair Display"/>
                <a:ea typeface="Playfair Display"/>
                <a:cs typeface="Playfair Display"/>
                <a:sym typeface="Playfair Display"/>
              </a:rPr>
              <a:t>Anakin-ME through the study of Protein-ligand dynamics</a:t>
            </a:r>
            <a:endParaRPr sz="3000">
              <a:solidFill>
                <a:srgbClr val="000000"/>
              </a:solidFill>
              <a:latin typeface="Playfair Display"/>
              <a:ea typeface="Playfair Display"/>
              <a:cs typeface="Playfair Display"/>
              <a:sym typeface="Playfair Display"/>
            </a:endParaRPr>
          </a:p>
          <a:p>
            <a:pPr indent="0" lvl="0" marL="0">
              <a:spcBef>
                <a:spcPts val="0"/>
              </a:spcBef>
              <a:spcAft>
                <a:spcPts val="0"/>
              </a:spcAft>
              <a:buNone/>
            </a:pPr>
            <a:r>
              <a:t/>
            </a:r>
            <a:endParaRPr sz="3000">
              <a:solidFill>
                <a:srgbClr val="1155CC"/>
              </a:solidFill>
              <a:latin typeface="Playfair Display"/>
              <a:ea typeface="Playfair Display"/>
              <a:cs typeface="Playfair Display"/>
              <a:sym typeface="Playfair Display"/>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600">
                <a:solidFill>
                  <a:srgbClr val="000000"/>
                </a:solidFill>
                <a:latin typeface="Playfair Display"/>
                <a:ea typeface="Playfair Display"/>
                <a:cs typeface="Playfair Display"/>
                <a:sym typeface="Playfair Display"/>
              </a:rPr>
              <a:t>Jasmin Whitaker</a:t>
            </a:r>
            <a:endParaRPr sz="1600">
              <a:solidFill>
                <a:srgbClr val="000000"/>
              </a:solidFill>
              <a:latin typeface="Playfair Display"/>
              <a:ea typeface="Playfair Display"/>
              <a:cs typeface="Playfair Display"/>
              <a:sym typeface="Playfair Display"/>
            </a:endParaRPr>
          </a:p>
          <a:p>
            <a:pPr indent="0" lvl="0" marL="0">
              <a:spcBef>
                <a:spcPts val="0"/>
              </a:spcBef>
              <a:spcAft>
                <a:spcPts val="0"/>
              </a:spcAft>
              <a:buClr>
                <a:schemeClr val="dk1"/>
              </a:buClr>
              <a:buSzPts val="1100"/>
              <a:buFont typeface="Arial"/>
              <a:buNone/>
            </a:pPr>
            <a:r>
              <a:rPr lang="en" sz="1600">
                <a:solidFill>
                  <a:srgbClr val="000000"/>
                </a:solidFill>
                <a:latin typeface="Playfair Display"/>
                <a:ea typeface="Playfair Display"/>
                <a:cs typeface="Playfair Display"/>
                <a:sym typeface="Playfair Display"/>
              </a:rPr>
              <a:t>Mentor: Nazanin Donyapour</a:t>
            </a:r>
            <a:endParaRPr sz="1600">
              <a:solidFill>
                <a:srgbClr val="000000"/>
              </a:solidFill>
              <a:latin typeface="Playfair Display"/>
              <a:ea typeface="Playfair Display"/>
              <a:cs typeface="Playfair Display"/>
              <a:sym typeface="Playfair Display"/>
            </a:endParaRPr>
          </a:p>
          <a:p>
            <a:pPr indent="0" lvl="0" marL="0">
              <a:spcBef>
                <a:spcPts val="0"/>
              </a:spcBef>
              <a:spcAft>
                <a:spcPts val="0"/>
              </a:spcAft>
              <a:buClr>
                <a:schemeClr val="dk1"/>
              </a:buClr>
              <a:buSzPts val="1100"/>
              <a:buFont typeface="Arial"/>
              <a:buNone/>
            </a:pPr>
            <a:r>
              <a:rPr lang="en" sz="1600">
                <a:solidFill>
                  <a:srgbClr val="000000"/>
                </a:solidFill>
                <a:latin typeface="Playfair Display"/>
                <a:ea typeface="Playfair Display"/>
                <a:cs typeface="Playfair Display"/>
                <a:sym typeface="Playfair Display"/>
              </a:rPr>
              <a:t>PI: Alex Dickson</a:t>
            </a:r>
            <a:endParaRPr>
              <a:solidFill>
                <a:srgbClr val="000000"/>
              </a:solidFill>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22"/>
          <p:cNvPicPr preferRelativeResize="0"/>
          <p:nvPr/>
        </p:nvPicPr>
        <p:blipFill>
          <a:blip r:embed="rId3">
            <a:alphaModFix/>
          </a:blip>
          <a:stretch>
            <a:fillRect/>
          </a:stretch>
        </p:blipFill>
        <p:spPr>
          <a:xfrm>
            <a:off x="1263300" y="78603"/>
            <a:ext cx="4058125" cy="2417625"/>
          </a:xfrm>
          <a:prstGeom prst="rect">
            <a:avLst/>
          </a:prstGeom>
          <a:noFill/>
          <a:ln>
            <a:noFill/>
          </a:ln>
        </p:spPr>
      </p:pic>
      <p:pic>
        <p:nvPicPr>
          <p:cNvPr id="133" name="Google Shape;133;p22"/>
          <p:cNvPicPr preferRelativeResize="0"/>
          <p:nvPr/>
        </p:nvPicPr>
        <p:blipFill>
          <a:blip r:embed="rId4">
            <a:alphaModFix/>
          </a:blip>
          <a:stretch>
            <a:fillRect/>
          </a:stretch>
        </p:blipFill>
        <p:spPr>
          <a:xfrm>
            <a:off x="1263300" y="3290774"/>
            <a:ext cx="1849825" cy="833725"/>
          </a:xfrm>
          <a:prstGeom prst="rect">
            <a:avLst/>
          </a:prstGeom>
          <a:noFill/>
          <a:ln>
            <a:noFill/>
          </a:ln>
        </p:spPr>
      </p:pic>
      <p:pic>
        <p:nvPicPr>
          <p:cNvPr id="134" name="Google Shape;134;p22"/>
          <p:cNvPicPr preferRelativeResize="0"/>
          <p:nvPr/>
        </p:nvPicPr>
        <p:blipFill>
          <a:blip r:embed="rId5">
            <a:alphaModFix/>
          </a:blip>
          <a:stretch>
            <a:fillRect/>
          </a:stretch>
        </p:blipFill>
        <p:spPr>
          <a:xfrm>
            <a:off x="3552850" y="3511100"/>
            <a:ext cx="1019150" cy="393100"/>
          </a:xfrm>
          <a:prstGeom prst="rect">
            <a:avLst/>
          </a:prstGeom>
          <a:noFill/>
          <a:ln>
            <a:noFill/>
          </a:ln>
        </p:spPr>
      </p:pic>
      <p:pic>
        <p:nvPicPr>
          <p:cNvPr id="135" name="Google Shape;135;p22"/>
          <p:cNvPicPr preferRelativeResize="0"/>
          <p:nvPr/>
        </p:nvPicPr>
        <p:blipFill>
          <a:blip r:embed="rId6">
            <a:alphaModFix/>
          </a:blip>
          <a:stretch>
            <a:fillRect/>
          </a:stretch>
        </p:blipFill>
        <p:spPr>
          <a:xfrm>
            <a:off x="4504301" y="3346791"/>
            <a:ext cx="721734" cy="721734"/>
          </a:xfrm>
          <a:prstGeom prst="rect">
            <a:avLst/>
          </a:prstGeom>
          <a:noFill/>
          <a:ln>
            <a:noFill/>
          </a:ln>
        </p:spPr>
      </p:pic>
      <p:pic>
        <p:nvPicPr>
          <p:cNvPr id="136" name="Google Shape;136;p22"/>
          <p:cNvPicPr preferRelativeResize="0"/>
          <p:nvPr/>
        </p:nvPicPr>
        <p:blipFill>
          <a:blip r:embed="rId7">
            <a:alphaModFix/>
          </a:blip>
          <a:stretch>
            <a:fillRect/>
          </a:stretch>
        </p:blipFill>
        <p:spPr>
          <a:xfrm>
            <a:off x="1449300" y="4159150"/>
            <a:ext cx="443505" cy="393100"/>
          </a:xfrm>
          <a:prstGeom prst="rect">
            <a:avLst/>
          </a:prstGeom>
          <a:noFill/>
          <a:ln>
            <a:noFill/>
          </a:ln>
        </p:spPr>
      </p:pic>
      <p:pic>
        <p:nvPicPr>
          <p:cNvPr id="137" name="Google Shape;137;p22"/>
          <p:cNvPicPr preferRelativeResize="0"/>
          <p:nvPr/>
        </p:nvPicPr>
        <p:blipFill>
          <a:blip r:embed="rId8">
            <a:alphaModFix/>
          </a:blip>
          <a:stretch>
            <a:fillRect/>
          </a:stretch>
        </p:blipFill>
        <p:spPr>
          <a:xfrm>
            <a:off x="2595624" y="4124512"/>
            <a:ext cx="533500" cy="462367"/>
          </a:xfrm>
          <a:prstGeom prst="rect">
            <a:avLst/>
          </a:prstGeom>
          <a:noFill/>
          <a:ln>
            <a:noFill/>
          </a:ln>
        </p:spPr>
      </p:pic>
      <p:pic>
        <p:nvPicPr>
          <p:cNvPr id="138" name="Google Shape;138;p22"/>
          <p:cNvPicPr preferRelativeResize="0"/>
          <p:nvPr/>
        </p:nvPicPr>
        <p:blipFill>
          <a:blip r:embed="rId9">
            <a:alphaModFix/>
          </a:blip>
          <a:stretch>
            <a:fillRect/>
          </a:stretch>
        </p:blipFill>
        <p:spPr>
          <a:xfrm>
            <a:off x="4504298" y="4205385"/>
            <a:ext cx="877302" cy="462375"/>
          </a:xfrm>
          <a:prstGeom prst="rect">
            <a:avLst/>
          </a:prstGeom>
          <a:noFill/>
          <a:ln>
            <a:noFill/>
          </a:ln>
        </p:spPr>
      </p:pic>
      <p:sp>
        <p:nvSpPr>
          <p:cNvPr id="139" name="Google Shape;139;p22"/>
          <p:cNvSpPr txBox="1"/>
          <p:nvPr/>
        </p:nvSpPr>
        <p:spPr>
          <a:xfrm>
            <a:off x="2094975" y="2697000"/>
            <a:ext cx="1534800" cy="393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2700"/>
              <a:t>Merging</a:t>
            </a:r>
            <a:endParaRPr b="1" sz="2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81000" y="555600"/>
            <a:ext cx="3038700" cy="738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1800">
                <a:latin typeface="Playfair Display"/>
                <a:ea typeface="Playfair Display"/>
                <a:cs typeface="Playfair Display"/>
                <a:sym typeface="Playfair Display"/>
              </a:rPr>
              <a:t>Distance Metric Used to determine Deprotonation distance</a:t>
            </a:r>
            <a:endParaRPr sz="1800">
              <a:latin typeface="Playfair Display"/>
              <a:ea typeface="Playfair Display"/>
              <a:cs typeface="Playfair Display"/>
              <a:sym typeface="Playfair Display"/>
            </a:endParaRPr>
          </a:p>
        </p:txBody>
      </p:sp>
      <p:sp>
        <p:nvSpPr>
          <p:cNvPr id="145" name="Google Shape;145;p23"/>
          <p:cNvSpPr txBox="1"/>
          <p:nvPr>
            <p:ph idx="1" type="body"/>
          </p:nvPr>
        </p:nvSpPr>
        <p:spPr>
          <a:xfrm>
            <a:off x="80875" y="1350575"/>
            <a:ext cx="3038700" cy="3671700"/>
          </a:xfrm>
          <a:prstGeom prst="rect">
            <a:avLst/>
          </a:prstGeom>
        </p:spPr>
        <p:txBody>
          <a:bodyPr anchorCtr="0" anchor="t" bIns="91425" lIns="91425" spcFirstLastPara="1" rIns="91425" wrap="square" tIns="91425">
            <a:noAutofit/>
          </a:bodyPr>
          <a:lstStyle/>
          <a:p>
            <a:pPr indent="-304800" lvl="0" marL="457200" rtl="0">
              <a:spcBef>
                <a:spcPts val="0"/>
              </a:spcBef>
              <a:spcAft>
                <a:spcPts val="0"/>
              </a:spcAft>
              <a:buClr>
                <a:schemeClr val="dk1"/>
              </a:buClr>
              <a:buSzPts val="1200"/>
              <a:buFont typeface="Times New Roman"/>
              <a:buChar char="●"/>
            </a:pPr>
            <a:r>
              <a:rPr lang="en">
                <a:solidFill>
                  <a:schemeClr val="dk1"/>
                </a:solidFill>
                <a:latin typeface="Times New Roman"/>
                <a:ea typeface="Times New Roman"/>
                <a:cs typeface="Times New Roman"/>
                <a:sym typeface="Times New Roman"/>
              </a:rPr>
              <a:t> Where alpha is scaling factor of the distance. </a:t>
            </a:r>
            <a:endParaRPr>
              <a:solidFill>
                <a:schemeClr val="dk1"/>
              </a:solidFill>
              <a:latin typeface="Times New Roman"/>
              <a:ea typeface="Times New Roman"/>
              <a:cs typeface="Times New Roman"/>
              <a:sym typeface="Times New Roman"/>
            </a:endParaRPr>
          </a:p>
          <a:p>
            <a:pPr indent="0" lvl="0" marL="0" rtl="0">
              <a:spcBef>
                <a:spcPts val="1600"/>
              </a:spcBef>
              <a:spcAft>
                <a:spcPts val="0"/>
              </a:spcAft>
              <a:buNone/>
            </a:pPr>
            <a:r>
              <a:t/>
            </a:r>
            <a:endParaRPr>
              <a:solidFill>
                <a:schemeClr val="dk1"/>
              </a:solidFill>
              <a:latin typeface="Times New Roman"/>
              <a:ea typeface="Times New Roman"/>
              <a:cs typeface="Times New Roman"/>
              <a:sym typeface="Times New Roman"/>
            </a:endParaRPr>
          </a:p>
          <a:p>
            <a:pPr indent="0" lvl="0" marL="457200" marR="0" rtl="0" algn="l">
              <a:lnSpc>
                <a:spcPct val="115000"/>
              </a:lnSpc>
              <a:spcBef>
                <a:spcPts val="1600"/>
              </a:spcBef>
              <a:spcAft>
                <a:spcPts val="1600"/>
              </a:spcAft>
              <a:buNone/>
            </a:pPr>
            <a:r>
              <a:t/>
            </a:r>
            <a:endParaRPr>
              <a:solidFill>
                <a:schemeClr val="dk1"/>
              </a:solidFill>
              <a:latin typeface="Times New Roman"/>
              <a:ea typeface="Times New Roman"/>
              <a:cs typeface="Times New Roman"/>
              <a:sym typeface="Times New Roman"/>
            </a:endParaRPr>
          </a:p>
        </p:txBody>
      </p:sp>
      <p:pic>
        <p:nvPicPr>
          <p:cNvPr id="146" name="Google Shape;146;p23"/>
          <p:cNvPicPr preferRelativeResize="0"/>
          <p:nvPr/>
        </p:nvPicPr>
        <p:blipFill>
          <a:blip r:embed="rId3">
            <a:alphaModFix/>
          </a:blip>
          <a:stretch>
            <a:fillRect/>
          </a:stretch>
        </p:blipFill>
        <p:spPr>
          <a:xfrm>
            <a:off x="4500525" y="3719150"/>
            <a:ext cx="3863176" cy="1424350"/>
          </a:xfrm>
          <a:prstGeom prst="rect">
            <a:avLst/>
          </a:prstGeom>
          <a:noFill/>
          <a:ln>
            <a:noFill/>
          </a:ln>
        </p:spPr>
      </p:pic>
      <p:pic>
        <p:nvPicPr>
          <p:cNvPr id="147" name="Google Shape;147;p23"/>
          <p:cNvPicPr preferRelativeResize="0"/>
          <p:nvPr/>
        </p:nvPicPr>
        <p:blipFill>
          <a:blip r:embed="rId4">
            <a:alphaModFix/>
          </a:blip>
          <a:stretch>
            <a:fillRect/>
          </a:stretch>
        </p:blipFill>
        <p:spPr>
          <a:xfrm>
            <a:off x="198775" y="2134000"/>
            <a:ext cx="2998300" cy="682000"/>
          </a:xfrm>
          <a:prstGeom prst="rect">
            <a:avLst/>
          </a:prstGeom>
          <a:noFill/>
          <a:ln>
            <a:noFill/>
          </a:ln>
        </p:spPr>
      </p:pic>
      <p:pic>
        <p:nvPicPr>
          <p:cNvPr id="148" name="Google Shape;148;p23"/>
          <p:cNvPicPr preferRelativeResize="0"/>
          <p:nvPr/>
        </p:nvPicPr>
        <p:blipFill>
          <a:blip r:embed="rId5">
            <a:alphaModFix/>
          </a:blip>
          <a:stretch>
            <a:fillRect/>
          </a:stretch>
        </p:blipFill>
        <p:spPr>
          <a:xfrm>
            <a:off x="4345150" y="87800"/>
            <a:ext cx="3636900" cy="3230125"/>
          </a:xfrm>
          <a:prstGeom prst="rect">
            <a:avLst/>
          </a:prstGeom>
          <a:noFill/>
          <a:ln>
            <a:noFill/>
          </a:ln>
        </p:spPr>
      </p:pic>
      <p:pic>
        <p:nvPicPr>
          <p:cNvPr id="149" name="Google Shape;149;p23"/>
          <p:cNvPicPr preferRelativeResize="0"/>
          <p:nvPr/>
        </p:nvPicPr>
        <p:blipFill>
          <a:blip r:embed="rId6">
            <a:alphaModFix/>
          </a:blip>
          <a:stretch>
            <a:fillRect/>
          </a:stretch>
        </p:blipFill>
        <p:spPr>
          <a:xfrm>
            <a:off x="6578944" y="3416625"/>
            <a:ext cx="2301980" cy="330275"/>
          </a:xfrm>
          <a:prstGeom prst="rect">
            <a:avLst/>
          </a:prstGeom>
          <a:noFill/>
          <a:ln>
            <a:noFill/>
          </a:ln>
        </p:spPr>
      </p:pic>
      <p:pic>
        <p:nvPicPr>
          <p:cNvPr id="150" name="Google Shape;150;p23"/>
          <p:cNvPicPr preferRelativeResize="0"/>
          <p:nvPr/>
        </p:nvPicPr>
        <p:blipFill>
          <a:blip r:embed="rId7">
            <a:alphaModFix/>
          </a:blip>
          <a:stretch>
            <a:fillRect/>
          </a:stretch>
        </p:blipFill>
        <p:spPr>
          <a:xfrm>
            <a:off x="4281175" y="3416622"/>
            <a:ext cx="2043050" cy="3302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latin typeface="Playfair Display"/>
                <a:ea typeface="Playfair Display"/>
                <a:cs typeface="Playfair Display"/>
                <a:sym typeface="Playfair Display"/>
              </a:rPr>
              <a:t>Results</a:t>
            </a:r>
            <a:endParaRPr>
              <a:latin typeface="Playfair Display"/>
              <a:ea typeface="Playfair Display"/>
              <a:cs typeface="Playfair Display"/>
              <a:sym typeface="Playfair Display"/>
            </a:endParaRPr>
          </a:p>
        </p:txBody>
      </p:sp>
      <p:sp>
        <p:nvSpPr>
          <p:cNvPr id="156" name="Google Shape;156;p24"/>
          <p:cNvSpPr txBox="1"/>
          <p:nvPr>
            <p:ph idx="1" type="body"/>
          </p:nvPr>
        </p:nvSpPr>
        <p:spPr>
          <a:xfrm>
            <a:off x="0" y="1147700"/>
            <a:ext cx="9144000" cy="34212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t/>
            </a:r>
            <a:endParaRPr sz="1100">
              <a:solidFill>
                <a:srgbClr val="000000"/>
              </a:solidFill>
              <a:latin typeface="Playfair Display"/>
              <a:ea typeface="Playfair Display"/>
              <a:cs typeface="Playfair Display"/>
              <a:sym typeface="Playfair Display"/>
            </a:endParaRPr>
          </a:p>
          <a:p>
            <a:pPr indent="0" lvl="0" marL="0">
              <a:spcBef>
                <a:spcPts val="0"/>
              </a:spcBef>
              <a:spcAft>
                <a:spcPts val="1600"/>
              </a:spcAft>
              <a:buNone/>
            </a:pPr>
            <a:r>
              <a:t/>
            </a:r>
            <a:endParaRPr/>
          </a:p>
        </p:txBody>
      </p:sp>
      <p:sp>
        <p:nvSpPr>
          <p:cNvPr id="157" name="Google Shape;157;p24"/>
          <p:cNvSpPr txBox="1"/>
          <p:nvPr/>
        </p:nvSpPr>
        <p:spPr>
          <a:xfrm>
            <a:off x="4976325" y="3899975"/>
            <a:ext cx="3620400" cy="274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1100">
                <a:solidFill>
                  <a:schemeClr val="dk1"/>
                </a:solidFill>
                <a:latin typeface="Playfair Display"/>
                <a:ea typeface="Playfair Display"/>
                <a:cs typeface="Playfair Display"/>
                <a:sym typeface="Playfair Display"/>
              </a:rPr>
              <a:t>Figure 2.  The change in total energy over the course of one picosecond viewed between three different time steps to determine if total energy remains constant. </a:t>
            </a:r>
            <a:endParaRPr sz="1100">
              <a:solidFill>
                <a:schemeClr val="dk1"/>
              </a:solidFill>
              <a:latin typeface="Playfair Display"/>
              <a:ea typeface="Playfair Display"/>
              <a:cs typeface="Playfair Display"/>
              <a:sym typeface="Playfair Display"/>
            </a:endParaRPr>
          </a:p>
          <a:p>
            <a:pPr indent="0" lvl="0" marL="0">
              <a:spcBef>
                <a:spcPts val="0"/>
              </a:spcBef>
              <a:spcAft>
                <a:spcPts val="0"/>
              </a:spcAft>
              <a:buNone/>
            </a:pPr>
            <a:r>
              <a:t/>
            </a:r>
            <a:endParaRPr sz="1100">
              <a:latin typeface="Playfair Display"/>
              <a:ea typeface="Playfair Display"/>
              <a:cs typeface="Playfair Display"/>
              <a:sym typeface="Playfair Display"/>
            </a:endParaRPr>
          </a:p>
        </p:txBody>
      </p:sp>
      <p:sp>
        <p:nvSpPr>
          <p:cNvPr id="158" name="Google Shape;158;p24"/>
          <p:cNvSpPr txBox="1"/>
          <p:nvPr/>
        </p:nvSpPr>
        <p:spPr>
          <a:xfrm>
            <a:off x="6100488" y="3368700"/>
            <a:ext cx="3057000" cy="274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sz="1100">
              <a:latin typeface="Playfair Display"/>
              <a:ea typeface="Playfair Display"/>
              <a:cs typeface="Playfair Display"/>
              <a:sym typeface="Playfair Display"/>
            </a:endParaRPr>
          </a:p>
        </p:txBody>
      </p:sp>
      <p:sp>
        <p:nvSpPr>
          <p:cNvPr id="159" name="Google Shape;159;p24"/>
          <p:cNvSpPr txBox="1"/>
          <p:nvPr/>
        </p:nvSpPr>
        <p:spPr>
          <a:xfrm>
            <a:off x="258800" y="3899975"/>
            <a:ext cx="3057000" cy="491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1100">
                <a:solidFill>
                  <a:schemeClr val="dk1"/>
                </a:solidFill>
                <a:latin typeface="Playfair Display"/>
                <a:ea typeface="Playfair Display"/>
                <a:cs typeface="Playfair Display"/>
                <a:sym typeface="Playfair Display"/>
              </a:rPr>
              <a:t>Figure 1. The change in total energy over the course of one picosecond viewed between three different time steps to determine if total energy remains constant. </a:t>
            </a:r>
            <a:endParaRPr/>
          </a:p>
        </p:txBody>
      </p:sp>
      <p:pic>
        <p:nvPicPr>
          <p:cNvPr id="160" name="Google Shape;160;p24"/>
          <p:cNvPicPr preferRelativeResize="0"/>
          <p:nvPr/>
        </p:nvPicPr>
        <p:blipFill>
          <a:blip r:embed="rId3">
            <a:alphaModFix/>
          </a:blip>
          <a:stretch>
            <a:fillRect/>
          </a:stretch>
        </p:blipFill>
        <p:spPr>
          <a:xfrm>
            <a:off x="4854865" y="1051075"/>
            <a:ext cx="4068286" cy="2815550"/>
          </a:xfrm>
          <a:prstGeom prst="rect">
            <a:avLst/>
          </a:prstGeom>
          <a:noFill/>
          <a:ln>
            <a:noFill/>
          </a:ln>
        </p:spPr>
      </p:pic>
      <p:pic>
        <p:nvPicPr>
          <p:cNvPr id="161" name="Google Shape;161;p24"/>
          <p:cNvPicPr preferRelativeResize="0"/>
          <p:nvPr/>
        </p:nvPicPr>
        <p:blipFill>
          <a:blip r:embed="rId4">
            <a:alphaModFix/>
          </a:blip>
          <a:stretch>
            <a:fillRect/>
          </a:stretch>
        </p:blipFill>
        <p:spPr>
          <a:xfrm>
            <a:off x="0" y="1051075"/>
            <a:ext cx="4854875" cy="2815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latin typeface="Playfair Display"/>
                <a:ea typeface="Playfair Display"/>
                <a:cs typeface="Playfair Display"/>
                <a:sym typeface="Playfair Display"/>
              </a:rPr>
              <a:t> Results</a:t>
            </a:r>
            <a:endParaRPr>
              <a:latin typeface="Playfair Display"/>
              <a:ea typeface="Playfair Display"/>
              <a:cs typeface="Playfair Display"/>
              <a:sym typeface="Playfair Display"/>
            </a:endParaRPr>
          </a:p>
        </p:txBody>
      </p:sp>
      <p:sp>
        <p:nvSpPr>
          <p:cNvPr id="167" name="Google Shape;167;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Font typeface="Playfair Display"/>
              <a:buChar char="●"/>
            </a:pPr>
            <a:r>
              <a:rPr lang="en">
                <a:solidFill>
                  <a:srgbClr val="000000"/>
                </a:solidFill>
                <a:latin typeface="Playfair Display"/>
                <a:ea typeface="Playfair Display"/>
                <a:cs typeface="Playfair Display"/>
                <a:sym typeface="Playfair Display"/>
              </a:rPr>
              <a:t>Benchmark updates</a:t>
            </a:r>
            <a:endParaRPr>
              <a:solidFill>
                <a:srgbClr val="000000"/>
              </a:solidFill>
              <a:latin typeface="Playfair Display"/>
              <a:ea typeface="Playfair Display"/>
              <a:cs typeface="Playfair Display"/>
              <a:sym typeface="Playfair Display"/>
            </a:endParaRPr>
          </a:p>
          <a:p>
            <a:pPr indent="-317500" lvl="1" marL="914400" rtl="0">
              <a:spcBef>
                <a:spcPts val="0"/>
              </a:spcBef>
              <a:spcAft>
                <a:spcPts val="0"/>
              </a:spcAft>
              <a:buClr>
                <a:srgbClr val="000000"/>
              </a:buClr>
              <a:buSzPts val="1400"/>
              <a:buFont typeface="Playfair Display"/>
              <a:buChar char="○"/>
            </a:pPr>
            <a:r>
              <a:rPr lang="en">
                <a:solidFill>
                  <a:srgbClr val="000000"/>
                </a:solidFill>
                <a:latin typeface="Playfair Display"/>
                <a:ea typeface="Playfair Display"/>
                <a:cs typeface="Playfair Display"/>
                <a:sym typeface="Playfair Display"/>
              </a:rPr>
              <a:t>Over the course of both 1 femtosecond and 0.5 femtoseconds the total amount of walltime these two took for 10,000 steps was about 14 minutes</a:t>
            </a:r>
            <a:endParaRPr>
              <a:solidFill>
                <a:srgbClr val="000000"/>
              </a:solidFill>
              <a:latin typeface="Playfair Display"/>
              <a:ea typeface="Playfair Display"/>
              <a:cs typeface="Playfair Display"/>
              <a:sym typeface="Playfair Display"/>
            </a:endParaRPr>
          </a:p>
          <a:p>
            <a:pPr indent="0" lvl="0" marL="457200" rtl="0">
              <a:spcBef>
                <a:spcPts val="1600"/>
              </a:spcBef>
              <a:spcAft>
                <a:spcPts val="0"/>
              </a:spcAft>
              <a:buNone/>
            </a:pPr>
            <a:r>
              <a:t/>
            </a:r>
            <a:endParaRPr>
              <a:solidFill>
                <a:srgbClr val="000000"/>
              </a:solidFill>
              <a:latin typeface="Playfair Display"/>
              <a:ea typeface="Playfair Display"/>
              <a:cs typeface="Playfair Display"/>
              <a:sym typeface="Playfair Display"/>
            </a:endParaRPr>
          </a:p>
          <a:p>
            <a:pPr indent="0" lvl="0" marL="0">
              <a:spcBef>
                <a:spcPts val="1600"/>
              </a:spcBef>
              <a:spcAft>
                <a:spcPts val="1600"/>
              </a:spcAft>
              <a:buNone/>
            </a:pPr>
            <a:r>
              <a:rPr lang="en" sz="1200">
                <a:solidFill>
                  <a:srgbClr val="000000"/>
                </a:solidFill>
                <a:latin typeface="Playfair Display"/>
                <a:ea typeface="Playfair Display"/>
                <a:cs typeface="Playfair Display"/>
                <a:sym typeface="Playfair Display"/>
              </a:rPr>
              <a:t>NOTE: Determining benchmarks for the Anakin forcefield is important because we want to make sure that what we are doing is </a:t>
            </a:r>
            <a:r>
              <a:rPr b="1" lang="en" sz="1200">
                <a:solidFill>
                  <a:srgbClr val="000000"/>
                </a:solidFill>
                <a:latin typeface="Playfair Display"/>
                <a:ea typeface="Playfair Display"/>
                <a:cs typeface="Playfair Display"/>
                <a:sym typeface="Playfair Display"/>
              </a:rPr>
              <a:t>efficient and more useful </a:t>
            </a:r>
            <a:r>
              <a:rPr lang="en" sz="1200">
                <a:solidFill>
                  <a:srgbClr val="000000"/>
                </a:solidFill>
                <a:latin typeface="Playfair Display"/>
                <a:ea typeface="Playfair Display"/>
                <a:cs typeface="Playfair Display"/>
                <a:sym typeface="Playfair Display"/>
              </a:rPr>
              <a:t>than QMMD  and worth the </a:t>
            </a:r>
            <a:r>
              <a:rPr b="1" lang="en" sz="1200">
                <a:solidFill>
                  <a:srgbClr val="000000"/>
                </a:solidFill>
                <a:latin typeface="Playfair Display"/>
                <a:ea typeface="Playfair Display"/>
                <a:cs typeface="Playfair Display"/>
                <a:sym typeface="Playfair Display"/>
              </a:rPr>
              <a:t>effort </a:t>
            </a:r>
            <a:r>
              <a:rPr lang="en" sz="1200">
                <a:solidFill>
                  <a:srgbClr val="000000"/>
                </a:solidFill>
                <a:latin typeface="Playfair Display"/>
                <a:ea typeface="Playfair Display"/>
                <a:cs typeface="Playfair Display"/>
                <a:sym typeface="Playfair Display"/>
              </a:rPr>
              <a:t>compared to classical MD.</a:t>
            </a:r>
            <a:endParaRPr sz="1200">
              <a:solidFill>
                <a:srgbClr val="000000"/>
              </a:solidFill>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layfair Display"/>
                <a:ea typeface="Playfair Display"/>
                <a:cs typeface="Playfair Display"/>
                <a:sym typeface="Playfair Display"/>
              </a:rPr>
              <a:t>Future Work</a:t>
            </a:r>
            <a:endParaRPr>
              <a:latin typeface="Playfair Display"/>
              <a:ea typeface="Playfair Display"/>
              <a:cs typeface="Playfair Display"/>
              <a:sym typeface="Playfair Display"/>
            </a:endParaRPr>
          </a:p>
          <a:p>
            <a:pPr indent="0" lvl="0" marL="0" rtl="0">
              <a:spcBef>
                <a:spcPts val="0"/>
              </a:spcBef>
              <a:spcAft>
                <a:spcPts val="0"/>
              </a:spcAft>
              <a:buNone/>
            </a:pPr>
            <a:r>
              <a:rPr lang="en" sz="1400">
                <a:latin typeface="Playfair Display"/>
                <a:ea typeface="Playfair Display"/>
                <a:cs typeface="Playfair Display"/>
                <a:sym typeface="Playfair Display"/>
              </a:rPr>
              <a:t>After debugging ASE runner within WEPY, there are many </a:t>
            </a:r>
            <a:r>
              <a:rPr lang="en" sz="1400">
                <a:latin typeface="Playfair Display"/>
                <a:ea typeface="Playfair Display"/>
                <a:cs typeface="Playfair Display"/>
                <a:sym typeface="Playfair Display"/>
              </a:rPr>
              <a:t>opportunities</a:t>
            </a:r>
            <a:r>
              <a:rPr lang="en" sz="1400">
                <a:latin typeface="Playfair Display"/>
                <a:ea typeface="Playfair Display"/>
                <a:cs typeface="Playfair Display"/>
                <a:sym typeface="Playfair Display"/>
              </a:rPr>
              <a:t> for future work:</a:t>
            </a:r>
            <a:endParaRPr sz="1400">
              <a:latin typeface="Playfair Display"/>
              <a:ea typeface="Playfair Display"/>
              <a:cs typeface="Playfair Display"/>
              <a:sym typeface="Playfair Display"/>
            </a:endParaRPr>
          </a:p>
          <a:p>
            <a:pPr indent="-317500" lvl="0" marL="457200" rtl="0">
              <a:spcBef>
                <a:spcPts val="0"/>
              </a:spcBef>
              <a:spcAft>
                <a:spcPts val="0"/>
              </a:spcAft>
              <a:buSzPts val="1400"/>
              <a:buFont typeface="Playfair Display"/>
              <a:buChar char="●"/>
            </a:pPr>
            <a:r>
              <a:rPr lang="en" sz="1400">
                <a:latin typeface="Playfair Display"/>
                <a:ea typeface="Playfair Display"/>
                <a:cs typeface="Playfair Display"/>
                <a:sym typeface="Playfair Display"/>
              </a:rPr>
              <a:t>Run deprotonation, formation/breakage of bonds, and tautomerization simulations.</a:t>
            </a:r>
            <a:endParaRPr sz="1400">
              <a:latin typeface="Playfair Display"/>
              <a:ea typeface="Playfair Display"/>
              <a:cs typeface="Playfair Display"/>
              <a:sym typeface="Playfair Display"/>
            </a:endParaRPr>
          </a:p>
          <a:p>
            <a:pPr indent="-317500" lvl="0" marL="457200" rtl="0">
              <a:spcBef>
                <a:spcPts val="0"/>
              </a:spcBef>
              <a:spcAft>
                <a:spcPts val="0"/>
              </a:spcAft>
              <a:buSzPts val="1400"/>
              <a:buFont typeface="Playfair Display"/>
              <a:buChar char="●"/>
            </a:pPr>
            <a:r>
              <a:rPr lang="en" sz="1400">
                <a:latin typeface="Playfair Display"/>
                <a:ea typeface="Playfair Display"/>
                <a:cs typeface="Playfair Display"/>
                <a:sym typeface="Playfair Display"/>
              </a:rPr>
              <a:t>Run binding/unbinding simulations</a:t>
            </a:r>
            <a:endParaRPr sz="1400">
              <a:latin typeface="Playfair Display"/>
              <a:ea typeface="Playfair Display"/>
              <a:cs typeface="Playfair Display"/>
              <a:sym typeface="Playfair Display"/>
            </a:endParaRPr>
          </a:p>
          <a:p>
            <a:pPr indent="0" lvl="0" marL="0" algn="ctr">
              <a:spcBef>
                <a:spcPts val="0"/>
              </a:spcBef>
              <a:spcAft>
                <a:spcPts val="0"/>
              </a:spcAft>
              <a:buNone/>
            </a:pPr>
            <a:r>
              <a:t/>
            </a:r>
            <a:endParaRPr>
              <a:latin typeface="Playfair Display"/>
              <a:ea typeface="Playfair Display"/>
              <a:cs typeface="Playfair Display"/>
              <a:sym typeface="Playfair Display"/>
            </a:endParaRPr>
          </a:p>
        </p:txBody>
      </p:sp>
      <p:sp>
        <p:nvSpPr>
          <p:cNvPr id="173" name="Google Shape;173;p26"/>
          <p:cNvSpPr txBox="1"/>
          <p:nvPr>
            <p:ph idx="1" type="body"/>
          </p:nvPr>
        </p:nvSpPr>
        <p:spPr>
          <a:xfrm>
            <a:off x="311700" y="1956225"/>
            <a:ext cx="8786400" cy="2944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0" lvl="0" marL="0" rtl="0">
              <a:spcBef>
                <a:spcPts val="1600"/>
              </a:spcBef>
              <a:spcAft>
                <a:spcPts val="0"/>
              </a:spcAft>
              <a:buNone/>
            </a:pPr>
            <a:r>
              <a:t/>
            </a:r>
            <a:endParaRPr/>
          </a:p>
          <a:p>
            <a:pPr indent="0" lvl="0" marL="0">
              <a:spcBef>
                <a:spcPts val="1600"/>
              </a:spcBef>
              <a:spcAft>
                <a:spcPts val="1600"/>
              </a:spcAft>
              <a:buNone/>
            </a:pPr>
            <a:r>
              <a:t/>
            </a:r>
            <a:endParaRPr/>
          </a:p>
        </p:txBody>
      </p:sp>
      <p:pic>
        <p:nvPicPr>
          <p:cNvPr id="174" name="Google Shape;174;p26"/>
          <p:cNvPicPr preferRelativeResize="0"/>
          <p:nvPr/>
        </p:nvPicPr>
        <p:blipFill>
          <a:blip r:embed="rId3">
            <a:alphaModFix/>
          </a:blip>
          <a:stretch>
            <a:fillRect/>
          </a:stretch>
        </p:blipFill>
        <p:spPr>
          <a:xfrm>
            <a:off x="311700" y="1956222"/>
            <a:ext cx="2400861" cy="2612552"/>
          </a:xfrm>
          <a:prstGeom prst="rect">
            <a:avLst/>
          </a:prstGeom>
          <a:noFill/>
          <a:ln>
            <a:noFill/>
          </a:ln>
        </p:spPr>
      </p:pic>
      <p:pic>
        <p:nvPicPr>
          <p:cNvPr id="175" name="Google Shape;175;p26"/>
          <p:cNvPicPr preferRelativeResize="0"/>
          <p:nvPr/>
        </p:nvPicPr>
        <p:blipFill>
          <a:blip r:embed="rId4">
            <a:alphaModFix/>
          </a:blip>
          <a:stretch>
            <a:fillRect/>
          </a:stretch>
        </p:blipFill>
        <p:spPr>
          <a:xfrm>
            <a:off x="3325900" y="1956225"/>
            <a:ext cx="4851824" cy="2612550"/>
          </a:xfrm>
          <a:prstGeom prst="rect">
            <a:avLst/>
          </a:prstGeom>
          <a:noFill/>
          <a:ln>
            <a:noFill/>
          </a:ln>
        </p:spPr>
      </p:pic>
      <p:sp>
        <p:nvSpPr>
          <p:cNvPr id="176" name="Google Shape;176;p26"/>
          <p:cNvSpPr txBox="1"/>
          <p:nvPr/>
        </p:nvSpPr>
        <p:spPr>
          <a:xfrm>
            <a:off x="0" y="4599900"/>
            <a:ext cx="4658400" cy="543600"/>
          </a:xfrm>
          <a:prstGeom prst="rect">
            <a:avLst/>
          </a:prstGeom>
          <a:noFill/>
          <a:ln>
            <a:noFill/>
          </a:ln>
        </p:spPr>
        <p:txBody>
          <a:bodyPr anchorCtr="0" anchor="t" bIns="91425" lIns="91425" spcFirstLastPara="1" rIns="91425" wrap="square" tIns="91425">
            <a:noAutofit/>
          </a:bodyPr>
          <a:lstStyle/>
          <a:p>
            <a:pPr indent="0" lvl="0" marL="457200" rtl="0">
              <a:lnSpc>
                <a:spcPct val="115000"/>
              </a:lnSpc>
              <a:spcBef>
                <a:spcPts val="0"/>
              </a:spcBef>
              <a:spcAft>
                <a:spcPts val="1600"/>
              </a:spcAft>
              <a:buNone/>
            </a:pPr>
            <a:r>
              <a:rPr lang="en" sz="800">
                <a:solidFill>
                  <a:schemeClr val="dk1"/>
                </a:solidFill>
                <a:latin typeface="Playfair Display"/>
                <a:ea typeface="Playfair Display"/>
                <a:cs typeface="Playfair Display"/>
                <a:sym typeface="Playfair Display"/>
              </a:rPr>
              <a:t>(</a:t>
            </a:r>
            <a:r>
              <a:rPr lang="en" sz="800">
                <a:solidFill>
                  <a:schemeClr val="dk1"/>
                </a:solidFill>
                <a:latin typeface="Playfair Display"/>
                <a:ea typeface="Playfair Display"/>
                <a:cs typeface="Playfair Display"/>
                <a:sym typeface="Playfair Display"/>
              </a:rPr>
              <a:t>Lotz SD and Dickson A)</a:t>
            </a:r>
            <a:endParaRPr sz="800">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Playfair Display"/>
                <a:ea typeface="Playfair Display"/>
                <a:cs typeface="Playfair Display"/>
                <a:sym typeface="Playfair Display"/>
              </a:rPr>
              <a:t>References </a:t>
            </a:r>
            <a:endParaRPr>
              <a:latin typeface="Playfair Display"/>
              <a:ea typeface="Playfair Display"/>
              <a:cs typeface="Playfair Display"/>
              <a:sym typeface="Playfair Display"/>
            </a:endParaRPr>
          </a:p>
        </p:txBody>
      </p:sp>
      <p:sp>
        <p:nvSpPr>
          <p:cNvPr id="182" name="Google Shape;182;p27"/>
          <p:cNvSpPr txBox="1"/>
          <p:nvPr>
            <p:ph idx="1" type="body"/>
          </p:nvPr>
        </p:nvSpPr>
        <p:spPr>
          <a:xfrm>
            <a:off x="249725" y="1555425"/>
            <a:ext cx="8520600" cy="3416400"/>
          </a:xfrm>
          <a:prstGeom prst="rect">
            <a:avLst/>
          </a:prstGeom>
        </p:spPr>
        <p:txBody>
          <a:bodyPr anchorCtr="0" anchor="t" bIns="91425" lIns="91425" spcFirstLastPara="1" rIns="91425" wrap="square" tIns="91425">
            <a:noAutofit/>
          </a:bodyPr>
          <a:lstStyle/>
          <a:p>
            <a:pPr indent="-304800" lvl="0" marL="457200" rtl="0">
              <a:spcBef>
                <a:spcPts val="0"/>
              </a:spcBef>
              <a:spcAft>
                <a:spcPts val="0"/>
              </a:spcAft>
              <a:buClr>
                <a:srgbClr val="000000"/>
              </a:buClr>
              <a:buSzPts val="1200"/>
              <a:buFont typeface="Playfair Display"/>
              <a:buChar char="●"/>
            </a:pPr>
            <a:r>
              <a:rPr lang="en" sz="1200">
                <a:solidFill>
                  <a:srgbClr val="000000"/>
                </a:solidFill>
                <a:uFill>
                  <a:noFill/>
                </a:uFill>
                <a:latin typeface="Playfair Display"/>
                <a:ea typeface="Playfair Display"/>
                <a:cs typeface="Playfair Display"/>
                <a:sym typeface="Playfair Display"/>
                <a:hlinkClick r:id="rId3"/>
              </a:rPr>
              <a:t>arXiv:1610.08935v4</a:t>
            </a:r>
            <a:r>
              <a:rPr lang="en" sz="1200">
                <a:solidFill>
                  <a:srgbClr val="000000"/>
                </a:solidFill>
                <a:latin typeface="Playfair Display"/>
                <a:ea typeface="Playfair Display"/>
                <a:cs typeface="Playfair Display"/>
                <a:sym typeface="Playfair Display"/>
              </a:rPr>
              <a:t> [physics.chem-ph]</a:t>
            </a:r>
            <a:endParaRPr sz="1200">
              <a:solidFill>
                <a:srgbClr val="000000"/>
              </a:solidFill>
              <a:latin typeface="Playfair Display"/>
              <a:ea typeface="Playfair Display"/>
              <a:cs typeface="Playfair Display"/>
              <a:sym typeface="Playfair Display"/>
            </a:endParaRPr>
          </a:p>
          <a:p>
            <a:pPr indent="-304800" lvl="0" marL="457200" rtl="0">
              <a:spcBef>
                <a:spcPts val="0"/>
              </a:spcBef>
              <a:spcAft>
                <a:spcPts val="0"/>
              </a:spcAft>
              <a:buClr>
                <a:srgbClr val="000000"/>
              </a:buClr>
              <a:buSzPts val="1200"/>
              <a:buChar char="●"/>
            </a:pPr>
            <a:r>
              <a:rPr lang="en" sz="1200">
                <a:solidFill>
                  <a:srgbClr val="000000"/>
                </a:solidFill>
                <a:latin typeface="Playfair Display"/>
                <a:ea typeface="Playfair Display"/>
                <a:cs typeface="Playfair Display"/>
                <a:sym typeface="Playfair Display"/>
              </a:rPr>
              <a:t>Ask Hjorth Larsen, Jens Jørgen Mortensen, Jakob Blomqvist, Ivano E. Castelli, Rune Christensen, Marcin Dułak, Jesper Friis, Michael N. Groves, Bjørk Hammer, Cory Hargus, Eric D. Hermes, Paul C. Jennings, Peter Bjerre Jensen, James Kermode, John R. Kitchin, Esben Leonhard Kolsbjerg, Joseph Kubal, Kristen Kaasbjerg, Steen Lysgaard, Jón Bergmann Maronsson, Tristan Maxson, Thomas Olsen, Lars Pastewka, Andrew Peterson, Carsten Rostgaard, Jakob Schiøtz, Ole Schütt, Mikkel Strange, Kristian S. Thygesen, Tejs Vegge, Lasse Vilhelmsen, Michael Walter, Zhenhua Zeng, Karsten Wedel Jacobsen T</a:t>
            </a:r>
            <a:r>
              <a:rPr lang="en" sz="1200">
                <a:solidFill>
                  <a:srgbClr val="000000"/>
                </a:solidFill>
                <a:uFill>
                  <a:noFill/>
                </a:uFill>
                <a:latin typeface="Playfair Display"/>
                <a:ea typeface="Playfair Display"/>
                <a:cs typeface="Playfair Display"/>
                <a:sym typeface="Playfair Display"/>
                <a:hlinkClick r:id="rId4"/>
              </a:rPr>
              <a:t>he Atomic Simulation Environment—A Python library for working with atoms</a:t>
            </a:r>
            <a:r>
              <a:rPr lang="en" sz="1200">
                <a:solidFill>
                  <a:srgbClr val="000000"/>
                </a:solidFill>
                <a:latin typeface="Playfair Display"/>
                <a:ea typeface="Playfair Display"/>
                <a:cs typeface="Playfair Display"/>
                <a:sym typeface="Playfair Display"/>
              </a:rPr>
              <a:t> J. Phys.: Condens. Matter Vol. 29 273002, 2017</a:t>
            </a:r>
            <a:endParaRPr sz="1200">
              <a:solidFill>
                <a:srgbClr val="000000"/>
              </a:solidFill>
              <a:latin typeface="Playfair Display"/>
              <a:ea typeface="Playfair Display"/>
              <a:cs typeface="Playfair Display"/>
              <a:sym typeface="Playfair Display"/>
            </a:endParaRPr>
          </a:p>
          <a:p>
            <a:pPr indent="-304800" lvl="0" marL="457200" rtl="0">
              <a:spcBef>
                <a:spcPts val="0"/>
              </a:spcBef>
              <a:spcAft>
                <a:spcPts val="0"/>
              </a:spcAft>
              <a:buClr>
                <a:srgbClr val="000000"/>
              </a:buClr>
              <a:buSzPts val="1200"/>
              <a:buChar char="●"/>
            </a:pPr>
            <a:r>
              <a:rPr lang="en" sz="1200">
                <a:solidFill>
                  <a:srgbClr val="000000"/>
                </a:solidFill>
              </a:rPr>
              <a:t>Lotz and Dickson. 2018. JACS 140 (2) pp. 618-628 (DOI: 10.1021/jacs.7b08572)</a:t>
            </a:r>
            <a:endParaRPr sz="1200">
              <a:solidFill>
                <a:srgbClr val="000000"/>
              </a:solidFill>
            </a:endParaRPr>
          </a:p>
          <a:p>
            <a:pPr indent="-304800" lvl="0" marL="457200" rtl="0">
              <a:spcBef>
                <a:spcPts val="0"/>
              </a:spcBef>
              <a:spcAft>
                <a:spcPts val="0"/>
              </a:spcAft>
              <a:buClr>
                <a:srgbClr val="000000"/>
              </a:buClr>
              <a:buSzPts val="1200"/>
              <a:buChar char="●"/>
            </a:pPr>
            <a:r>
              <a:rPr lang="en" sz="1200">
                <a:solidFill>
                  <a:srgbClr val="000000"/>
                </a:solidFill>
                <a:latin typeface="Roboto"/>
                <a:ea typeface="Roboto"/>
                <a:cs typeface="Roboto"/>
                <a:sym typeface="Roboto"/>
              </a:rPr>
              <a:t>Lotz SD and Dickson A*.</a:t>
            </a:r>
            <a:r>
              <a:rPr i="1" lang="en" sz="1200">
                <a:solidFill>
                  <a:srgbClr val="000000"/>
                </a:solidFill>
                <a:latin typeface="Roboto"/>
                <a:ea typeface="Roboto"/>
                <a:cs typeface="Roboto"/>
                <a:sym typeface="Roboto"/>
              </a:rPr>
              <a:t>Journal of the American Chemical Society.</a:t>
            </a:r>
            <a:r>
              <a:rPr lang="en" sz="1200">
                <a:solidFill>
                  <a:srgbClr val="000000"/>
                </a:solidFill>
                <a:latin typeface="Roboto"/>
                <a:ea typeface="Roboto"/>
                <a:cs typeface="Roboto"/>
                <a:sym typeface="Roboto"/>
              </a:rPr>
              <a:t> (2018) *image</a:t>
            </a:r>
            <a:endParaRPr sz="1200">
              <a:solidFill>
                <a:srgbClr val="000000"/>
              </a:solidFill>
              <a:latin typeface="Roboto"/>
              <a:ea typeface="Roboto"/>
              <a:cs typeface="Roboto"/>
              <a:sym typeface="Roboto"/>
            </a:endParaRPr>
          </a:p>
          <a:p>
            <a:pPr indent="0" lvl="0" marL="457200">
              <a:spcBef>
                <a:spcPts val="1600"/>
              </a:spcBef>
              <a:spcAft>
                <a:spcPts val="1600"/>
              </a:spcAft>
              <a:buNone/>
            </a:pPr>
            <a:r>
              <a:t/>
            </a:r>
            <a:endParaRPr sz="1200">
              <a:solidFill>
                <a:srgbClr val="000000"/>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311700" y="40460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Playfair Display"/>
                <a:ea typeface="Playfair Display"/>
                <a:cs typeface="Playfair Display"/>
                <a:sym typeface="Playfair Display"/>
              </a:rPr>
              <a:t>Acknowledgements</a:t>
            </a:r>
            <a:r>
              <a:rPr lang="en"/>
              <a:t> </a:t>
            </a:r>
            <a:endParaRPr/>
          </a:p>
        </p:txBody>
      </p:sp>
      <p:sp>
        <p:nvSpPr>
          <p:cNvPr id="188" name="Google Shape;188;p28"/>
          <p:cNvSpPr txBox="1"/>
          <p:nvPr>
            <p:ph idx="1" type="body"/>
          </p:nvPr>
        </p:nvSpPr>
        <p:spPr>
          <a:xfrm>
            <a:off x="361625" y="1152475"/>
            <a:ext cx="8470800" cy="375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1"/>
                </a:solidFill>
              </a:rPr>
              <a:t>Special Thanks:</a:t>
            </a:r>
            <a:endParaRPr>
              <a:solidFill>
                <a:schemeClr val="dk1"/>
              </a:solidFill>
            </a:endParaRPr>
          </a:p>
          <a:p>
            <a:pPr indent="-342900" lvl="0" marL="457200" rtl="0">
              <a:spcBef>
                <a:spcPts val="1600"/>
              </a:spcBef>
              <a:spcAft>
                <a:spcPts val="0"/>
              </a:spcAft>
              <a:buClr>
                <a:schemeClr val="dk1"/>
              </a:buClr>
              <a:buSzPts val="1800"/>
              <a:buFont typeface="Playfair Display"/>
              <a:buChar char="●"/>
            </a:pPr>
            <a:r>
              <a:rPr lang="en">
                <a:solidFill>
                  <a:schemeClr val="dk1"/>
                </a:solidFill>
                <a:latin typeface="Playfair Display"/>
                <a:ea typeface="Playfair Display"/>
                <a:cs typeface="Playfair Display"/>
                <a:sym typeface="Playfair Display"/>
              </a:rPr>
              <a:t>Nazanin Donyapour</a:t>
            </a:r>
            <a:endParaRPr>
              <a:solidFill>
                <a:schemeClr val="dk1"/>
              </a:solidFill>
              <a:latin typeface="Playfair Display"/>
              <a:ea typeface="Playfair Display"/>
              <a:cs typeface="Playfair Display"/>
              <a:sym typeface="Playfair Display"/>
            </a:endParaRPr>
          </a:p>
          <a:p>
            <a:pPr indent="-342900" lvl="0" marL="457200" rtl="0">
              <a:spcBef>
                <a:spcPts val="0"/>
              </a:spcBef>
              <a:spcAft>
                <a:spcPts val="0"/>
              </a:spcAft>
              <a:buClr>
                <a:schemeClr val="dk1"/>
              </a:buClr>
              <a:buSzPts val="1800"/>
              <a:buFont typeface="Playfair Display"/>
              <a:buChar char="●"/>
            </a:pPr>
            <a:r>
              <a:rPr lang="en">
                <a:solidFill>
                  <a:schemeClr val="dk1"/>
                </a:solidFill>
                <a:latin typeface="Playfair Display"/>
                <a:ea typeface="Playfair Display"/>
                <a:cs typeface="Playfair Display"/>
                <a:sym typeface="Playfair Display"/>
              </a:rPr>
              <a:t>Dr. Alex Dickson</a:t>
            </a:r>
            <a:endParaRPr>
              <a:solidFill>
                <a:schemeClr val="dk1"/>
              </a:solidFill>
              <a:latin typeface="Playfair Display"/>
              <a:ea typeface="Playfair Display"/>
              <a:cs typeface="Playfair Display"/>
              <a:sym typeface="Playfair Display"/>
            </a:endParaRPr>
          </a:p>
          <a:p>
            <a:pPr indent="-342900" lvl="0" marL="457200" rtl="0">
              <a:spcBef>
                <a:spcPts val="0"/>
              </a:spcBef>
              <a:spcAft>
                <a:spcPts val="0"/>
              </a:spcAft>
              <a:buClr>
                <a:schemeClr val="dk1"/>
              </a:buClr>
              <a:buSzPts val="1800"/>
              <a:buFont typeface="Playfair Display"/>
              <a:buChar char="●"/>
            </a:pPr>
            <a:r>
              <a:rPr lang="en">
                <a:solidFill>
                  <a:schemeClr val="dk1"/>
                </a:solidFill>
                <a:latin typeface="Playfair Display"/>
                <a:ea typeface="Playfair Display"/>
                <a:cs typeface="Playfair Display"/>
                <a:sym typeface="Playfair Display"/>
              </a:rPr>
              <a:t>My Research lab members</a:t>
            </a:r>
            <a:endParaRPr>
              <a:solidFill>
                <a:schemeClr val="dk1"/>
              </a:solidFill>
              <a:latin typeface="Playfair Display"/>
              <a:ea typeface="Playfair Display"/>
              <a:cs typeface="Playfair Display"/>
              <a:sym typeface="Playfair Display"/>
            </a:endParaRPr>
          </a:p>
          <a:p>
            <a:pPr indent="-342900" lvl="0" marL="457200" rtl="0">
              <a:spcBef>
                <a:spcPts val="0"/>
              </a:spcBef>
              <a:spcAft>
                <a:spcPts val="0"/>
              </a:spcAft>
              <a:buClr>
                <a:schemeClr val="dk1"/>
              </a:buClr>
              <a:buSzPts val="1800"/>
              <a:buFont typeface="Playfair Display"/>
              <a:buChar char="●"/>
            </a:pPr>
            <a:r>
              <a:rPr lang="en">
                <a:solidFill>
                  <a:schemeClr val="dk1"/>
                </a:solidFill>
                <a:latin typeface="Playfair Display"/>
                <a:ea typeface="Playfair Display"/>
                <a:cs typeface="Playfair Display"/>
                <a:sym typeface="Playfair Display"/>
              </a:rPr>
              <a:t>ACRES</a:t>
            </a:r>
            <a:endParaRPr>
              <a:solidFill>
                <a:schemeClr val="dk1"/>
              </a:solidFill>
              <a:latin typeface="Playfair Display"/>
              <a:ea typeface="Playfair Display"/>
              <a:cs typeface="Playfair Display"/>
              <a:sym typeface="Playfair Display"/>
            </a:endParaRPr>
          </a:p>
          <a:p>
            <a:pPr indent="-342900" lvl="0" marL="457200" rtl="0">
              <a:spcBef>
                <a:spcPts val="0"/>
              </a:spcBef>
              <a:spcAft>
                <a:spcPts val="0"/>
              </a:spcAft>
              <a:buClr>
                <a:schemeClr val="dk1"/>
              </a:buClr>
              <a:buSzPts val="1800"/>
              <a:buFont typeface="Playfair Display"/>
              <a:buChar char="●"/>
            </a:pPr>
            <a:r>
              <a:rPr lang="en">
                <a:solidFill>
                  <a:schemeClr val="dk1"/>
                </a:solidFill>
                <a:latin typeface="Playfair Display"/>
                <a:ea typeface="Playfair Display"/>
                <a:cs typeface="Playfair Display"/>
                <a:sym typeface="Playfair Display"/>
              </a:rPr>
              <a:t>iCER </a:t>
            </a:r>
            <a:endParaRPr>
              <a:solidFill>
                <a:schemeClr val="dk1"/>
              </a:solidFill>
              <a:latin typeface="Playfair Display"/>
              <a:ea typeface="Playfair Display"/>
              <a:cs typeface="Playfair Display"/>
              <a:sym typeface="Playfair Display"/>
            </a:endParaRPr>
          </a:p>
          <a:p>
            <a:pPr indent="-342900" lvl="0" marL="457200" rtl="0">
              <a:spcBef>
                <a:spcPts val="0"/>
              </a:spcBef>
              <a:spcAft>
                <a:spcPts val="0"/>
              </a:spcAft>
              <a:buClr>
                <a:schemeClr val="dk1"/>
              </a:buClr>
              <a:buSzPts val="1800"/>
              <a:buFont typeface="Playfair Display"/>
              <a:buChar char="●"/>
            </a:pPr>
            <a:r>
              <a:rPr lang="en">
                <a:solidFill>
                  <a:schemeClr val="dk1"/>
                </a:solidFill>
                <a:latin typeface="Playfair Display"/>
                <a:ea typeface="Playfair Display"/>
                <a:cs typeface="Playfair Display"/>
                <a:sym typeface="Playfair Display"/>
              </a:rPr>
              <a:t>National Science Foundation through grant ACI-1560168.</a:t>
            </a:r>
            <a:endParaRPr>
              <a:solidFill>
                <a:schemeClr val="dk1"/>
              </a:solidFill>
              <a:latin typeface="Playfair Display"/>
              <a:ea typeface="Playfair Display"/>
              <a:cs typeface="Playfair Display"/>
              <a:sym typeface="Playfair Display"/>
            </a:endParaRPr>
          </a:p>
          <a:p>
            <a:pPr indent="0" lvl="0" marL="0" rtl="0">
              <a:spcBef>
                <a:spcPts val="1600"/>
              </a:spcBef>
              <a:spcAft>
                <a:spcPts val="0"/>
              </a:spcAft>
              <a:buNone/>
            </a:pPr>
            <a:r>
              <a:t/>
            </a:r>
            <a:endParaRPr>
              <a:solidFill>
                <a:schemeClr val="dk1"/>
              </a:solidFill>
              <a:latin typeface="Playfair Display"/>
              <a:ea typeface="Playfair Display"/>
              <a:cs typeface="Playfair Display"/>
              <a:sym typeface="Playfair Display"/>
            </a:endParaRPr>
          </a:p>
          <a:p>
            <a:pPr indent="0" lvl="0" marL="457200" rtl="0">
              <a:spcBef>
                <a:spcPts val="1600"/>
              </a:spcBef>
              <a:spcAft>
                <a:spcPts val="0"/>
              </a:spcAft>
              <a:buNone/>
            </a:pPr>
            <a:r>
              <a:t/>
            </a:r>
            <a:endParaRPr>
              <a:solidFill>
                <a:schemeClr val="dk1"/>
              </a:solidFill>
              <a:latin typeface="Playfair Display"/>
              <a:ea typeface="Playfair Display"/>
              <a:cs typeface="Playfair Display"/>
              <a:sym typeface="Playfair Display"/>
            </a:endParaRPr>
          </a:p>
          <a:p>
            <a:pPr indent="0" lvl="0" marL="0">
              <a:spcBef>
                <a:spcPts val="1600"/>
              </a:spcBef>
              <a:spcAft>
                <a:spcPts val="1600"/>
              </a:spcAft>
              <a:buNone/>
            </a:pPr>
            <a:r>
              <a:t/>
            </a:r>
            <a:endParaRPr>
              <a:solidFill>
                <a:srgbClr val="000000"/>
              </a:solidFill>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4" name="Google Shape;194;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p>
          <a:p>
            <a:pPr indent="0" lvl="0" marL="0" algn="l">
              <a:spcBef>
                <a:spcPts val="1600"/>
              </a:spcBef>
              <a:spcAft>
                <a:spcPts val="1600"/>
              </a:spcAft>
              <a:buNone/>
            </a:pPr>
            <a:r>
              <a:rPr lang="en" sz="3600"/>
              <a:t>                      </a:t>
            </a:r>
            <a:r>
              <a:rPr lang="en" sz="3600">
                <a:solidFill>
                  <a:srgbClr val="000000"/>
                </a:solidFill>
                <a:latin typeface="Playfair Display"/>
                <a:ea typeface="Playfair Display"/>
                <a:cs typeface="Playfair Display"/>
                <a:sym typeface="Playfair Display"/>
              </a:rPr>
              <a:t>QUESTIONS?</a:t>
            </a:r>
            <a:endParaRPr sz="3600">
              <a:solidFill>
                <a:srgbClr val="000000"/>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latin typeface="Playfair Display"/>
                <a:ea typeface="Playfair Display"/>
                <a:cs typeface="Playfair Display"/>
                <a:sym typeface="Playfair Display"/>
              </a:rPr>
              <a:t>Introduction</a:t>
            </a:r>
            <a:endParaRPr>
              <a:latin typeface="Playfair Display"/>
              <a:ea typeface="Playfair Display"/>
              <a:cs typeface="Playfair Display"/>
              <a:sym typeface="Playfair Display"/>
            </a:endParaRPr>
          </a:p>
        </p:txBody>
      </p:sp>
      <p:sp>
        <p:nvSpPr>
          <p:cNvPr id="61" name="Google Shape;61;p1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Font typeface="Playfair Display"/>
              <a:buChar char="●"/>
            </a:pPr>
            <a:r>
              <a:rPr lang="en">
                <a:solidFill>
                  <a:srgbClr val="000000"/>
                </a:solidFill>
                <a:latin typeface="Playfair Display"/>
                <a:ea typeface="Playfair Display"/>
                <a:cs typeface="Playfair Display"/>
                <a:sym typeface="Playfair Display"/>
              </a:rPr>
              <a:t>What is a protein</a:t>
            </a:r>
            <a:endParaRPr>
              <a:solidFill>
                <a:srgbClr val="000000"/>
              </a:solidFill>
              <a:latin typeface="Playfair Display"/>
              <a:ea typeface="Playfair Display"/>
              <a:cs typeface="Playfair Display"/>
              <a:sym typeface="Playfair Display"/>
            </a:endParaRPr>
          </a:p>
          <a:p>
            <a:pPr indent="-304800" lvl="1" marL="914400" rtl="0">
              <a:spcBef>
                <a:spcPts val="0"/>
              </a:spcBef>
              <a:spcAft>
                <a:spcPts val="0"/>
              </a:spcAft>
              <a:buClr>
                <a:srgbClr val="000000"/>
              </a:buClr>
              <a:buSzPts val="1200"/>
              <a:buFont typeface="Playfair Display"/>
              <a:buChar char="○"/>
            </a:pPr>
            <a:r>
              <a:rPr lang="en">
                <a:solidFill>
                  <a:srgbClr val="000000"/>
                </a:solidFill>
                <a:latin typeface="Playfair Display"/>
                <a:ea typeface="Playfair Display"/>
                <a:cs typeface="Playfair Display"/>
                <a:sym typeface="Playfair Display"/>
              </a:rPr>
              <a:t>Highly complex substances present in all living organisms.</a:t>
            </a:r>
            <a:endParaRPr>
              <a:solidFill>
                <a:srgbClr val="000000"/>
              </a:solidFill>
              <a:latin typeface="Playfair Display"/>
              <a:ea typeface="Playfair Display"/>
              <a:cs typeface="Playfair Display"/>
              <a:sym typeface="Playfair Display"/>
            </a:endParaRPr>
          </a:p>
        </p:txBody>
      </p:sp>
      <p:pic>
        <p:nvPicPr>
          <p:cNvPr id="62" name="Google Shape;62;p14"/>
          <p:cNvPicPr preferRelativeResize="0"/>
          <p:nvPr/>
        </p:nvPicPr>
        <p:blipFill>
          <a:blip r:embed="rId3">
            <a:alphaModFix/>
          </a:blip>
          <a:stretch>
            <a:fillRect/>
          </a:stretch>
        </p:blipFill>
        <p:spPr>
          <a:xfrm>
            <a:off x="4905175" y="1152475"/>
            <a:ext cx="3511143" cy="3466600"/>
          </a:xfrm>
          <a:prstGeom prst="rect">
            <a:avLst/>
          </a:prstGeom>
          <a:noFill/>
          <a:ln>
            <a:noFill/>
          </a:ln>
        </p:spPr>
      </p:pic>
      <p:sp>
        <p:nvSpPr>
          <p:cNvPr id="63" name="Google Shape;63;p1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chemeClr val="dk1"/>
              </a:buClr>
              <a:buSzPts val="1800"/>
              <a:buFont typeface="Playfair Display"/>
              <a:buChar char="●"/>
            </a:pPr>
            <a:r>
              <a:rPr lang="en">
                <a:solidFill>
                  <a:schemeClr val="dk1"/>
                </a:solidFill>
                <a:latin typeface="Playfair Display"/>
                <a:ea typeface="Playfair Display"/>
                <a:cs typeface="Playfair Display"/>
                <a:sym typeface="Playfair Display"/>
              </a:rPr>
              <a:t>What is a ligand</a:t>
            </a:r>
            <a:endParaRPr>
              <a:solidFill>
                <a:schemeClr val="dk1"/>
              </a:solidFill>
              <a:latin typeface="Playfair Display"/>
              <a:ea typeface="Playfair Display"/>
              <a:cs typeface="Playfair Display"/>
              <a:sym typeface="Playfair Display"/>
            </a:endParaRPr>
          </a:p>
          <a:p>
            <a:pPr indent="-317500" lvl="1" marL="914400" rtl="0">
              <a:spcBef>
                <a:spcPts val="0"/>
              </a:spcBef>
              <a:spcAft>
                <a:spcPts val="0"/>
              </a:spcAft>
              <a:buClr>
                <a:schemeClr val="dk1"/>
              </a:buClr>
              <a:buSzPts val="1400"/>
              <a:buFont typeface="Playfair Display"/>
              <a:buChar char="○"/>
            </a:pPr>
            <a:r>
              <a:rPr lang="en">
                <a:solidFill>
                  <a:schemeClr val="dk1"/>
                </a:solidFill>
                <a:latin typeface="Playfair Display"/>
                <a:ea typeface="Playfair Display"/>
                <a:cs typeface="Playfair Display"/>
                <a:sym typeface="Playfair Display"/>
              </a:rPr>
              <a:t>A ligand is a </a:t>
            </a:r>
            <a:r>
              <a:rPr b="1" lang="en">
                <a:solidFill>
                  <a:schemeClr val="dk1"/>
                </a:solidFill>
                <a:latin typeface="Playfair Display"/>
                <a:ea typeface="Playfair Display"/>
                <a:cs typeface="Playfair Display"/>
                <a:sym typeface="Playfair Display"/>
              </a:rPr>
              <a:t>molecule</a:t>
            </a:r>
            <a:r>
              <a:rPr lang="en">
                <a:solidFill>
                  <a:schemeClr val="dk1"/>
                </a:solidFill>
                <a:latin typeface="Playfair Display"/>
                <a:ea typeface="Playfair Display"/>
                <a:cs typeface="Playfair Display"/>
                <a:sym typeface="Playfair Display"/>
              </a:rPr>
              <a:t> that has the ability to </a:t>
            </a:r>
            <a:r>
              <a:rPr b="1" lang="en">
                <a:solidFill>
                  <a:schemeClr val="dk1"/>
                </a:solidFill>
                <a:latin typeface="Playfair Display"/>
                <a:ea typeface="Playfair Display"/>
                <a:cs typeface="Playfair Display"/>
                <a:sym typeface="Playfair Display"/>
              </a:rPr>
              <a:t>bind</a:t>
            </a:r>
            <a:r>
              <a:rPr lang="en">
                <a:solidFill>
                  <a:schemeClr val="dk1"/>
                </a:solidFill>
                <a:latin typeface="Playfair Display"/>
                <a:ea typeface="Playfair Display"/>
                <a:cs typeface="Playfair Display"/>
                <a:sym typeface="Playfair Display"/>
              </a:rPr>
              <a:t> to and form complexes with other biomolecules (i.e proteins) to </a:t>
            </a:r>
            <a:r>
              <a:rPr b="1" lang="en">
                <a:solidFill>
                  <a:schemeClr val="dk1"/>
                </a:solidFill>
                <a:latin typeface="Playfair Display"/>
                <a:ea typeface="Playfair Display"/>
                <a:cs typeface="Playfair Display"/>
                <a:sym typeface="Playfair Display"/>
              </a:rPr>
              <a:t>perform</a:t>
            </a:r>
            <a:r>
              <a:rPr lang="en">
                <a:solidFill>
                  <a:schemeClr val="dk1"/>
                </a:solidFill>
                <a:latin typeface="Playfair Display"/>
                <a:ea typeface="Playfair Display"/>
                <a:cs typeface="Playfair Display"/>
                <a:sym typeface="Playfair Display"/>
              </a:rPr>
              <a:t> biological processes. </a:t>
            </a:r>
            <a:endParaRPr>
              <a:solidFill>
                <a:schemeClr val="dk1"/>
              </a:solidFill>
              <a:latin typeface="Playfair Display"/>
              <a:ea typeface="Playfair Display"/>
              <a:cs typeface="Playfair Display"/>
              <a:sym typeface="Playfair Display"/>
            </a:endParaRPr>
          </a:p>
          <a:p>
            <a:pPr indent="-342900" lvl="0" marL="457200" marR="0" rtl="0" algn="l">
              <a:lnSpc>
                <a:spcPct val="115000"/>
              </a:lnSpc>
              <a:spcBef>
                <a:spcPts val="0"/>
              </a:spcBef>
              <a:spcAft>
                <a:spcPts val="0"/>
              </a:spcAft>
              <a:buClr>
                <a:schemeClr val="dk1"/>
              </a:buClr>
              <a:buSzPts val="1800"/>
              <a:buFont typeface="Playfair Display"/>
              <a:buChar char="●"/>
            </a:pPr>
            <a:r>
              <a:rPr lang="en">
                <a:solidFill>
                  <a:schemeClr val="dk1"/>
                </a:solidFill>
                <a:latin typeface="Playfair Display"/>
                <a:ea typeface="Playfair Display"/>
                <a:cs typeface="Playfair Display"/>
                <a:sym typeface="Playfair Display"/>
              </a:rPr>
              <a:t>Examples of ligands:</a:t>
            </a:r>
            <a:endParaRPr>
              <a:solidFill>
                <a:schemeClr val="dk1"/>
              </a:solidFill>
              <a:latin typeface="Playfair Display"/>
              <a:ea typeface="Playfair Display"/>
              <a:cs typeface="Playfair Display"/>
              <a:sym typeface="Playfair Display"/>
            </a:endParaRPr>
          </a:p>
          <a:p>
            <a:pPr indent="-317500" lvl="1" marL="914400" rtl="0">
              <a:spcBef>
                <a:spcPts val="0"/>
              </a:spcBef>
              <a:spcAft>
                <a:spcPts val="0"/>
              </a:spcAft>
              <a:buClr>
                <a:schemeClr val="dk1"/>
              </a:buClr>
              <a:buSzPts val="1400"/>
              <a:buFont typeface="Playfair Display"/>
              <a:buChar char="○"/>
            </a:pPr>
            <a:r>
              <a:rPr lang="en" sz="1400">
                <a:solidFill>
                  <a:schemeClr val="dk1"/>
                </a:solidFill>
                <a:latin typeface="Playfair Display"/>
                <a:ea typeface="Playfair Display"/>
                <a:cs typeface="Playfair Display"/>
                <a:sym typeface="Playfair Display"/>
              </a:rPr>
              <a:t>Drugs</a:t>
            </a:r>
            <a:endParaRPr sz="1400">
              <a:solidFill>
                <a:schemeClr val="dk1"/>
              </a:solidFill>
              <a:latin typeface="Playfair Display"/>
              <a:ea typeface="Playfair Display"/>
              <a:cs typeface="Playfair Display"/>
              <a:sym typeface="Playfair Display"/>
            </a:endParaRPr>
          </a:p>
          <a:p>
            <a:pPr indent="-317500" lvl="1" marL="914400" rtl="0">
              <a:spcBef>
                <a:spcPts val="0"/>
              </a:spcBef>
              <a:spcAft>
                <a:spcPts val="0"/>
              </a:spcAft>
              <a:buClr>
                <a:schemeClr val="dk1"/>
              </a:buClr>
              <a:buSzPts val="1400"/>
              <a:buFont typeface="Playfair Display"/>
              <a:buChar char="○"/>
            </a:pPr>
            <a:r>
              <a:rPr lang="en" sz="1400">
                <a:solidFill>
                  <a:schemeClr val="dk1"/>
                </a:solidFill>
                <a:latin typeface="Playfair Display"/>
                <a:ea typeface="Playfair Display"/>
                <a:cs typeface="Playfair Display"/>
                <a:sym typeface="Playfair Display"/>
              </a:rPr>
              <a:t>Inhibitors</a:t>
            </a:r>
            <a:endParaRPr sz="1400">
              <a:solidFill>
                <a:schemeClr val="dk1"/>
              </a:solidFill>
              <a:latin typeface="Playfair Display"/>
              <a:ea typeface="Playfair Display"/>
              <a:cs typeface="Playfair Display"/>
              <a:sym typeface="Playfair Display"/>
            </a:endParaRPr>
          </a:p>
          <a:p>
            <a:pPr indent="-317500" lvl="1" marL="914400" rtl="0">
              <a:spcBef>
                <a:spcPts val="0"/>
              </a:spcBef>
              <a:spcAft>
                <a:spcPts val="0"/>
              </a:spcAft>
              <a:buClr>
                <a:schemeClr val="dk1"/>
              </a:buClr>
              <a:buSzPts val="1400"/>
              <a:buFont typeface="Playfair Display"/>
              <a:buChar char="○"/>
            </a:pPr>
            <a:r>
              <a:rPr lang="en" sz="1400">
                <a:solidFill>
                  <a:schemeClr val="dk1"/>
                </a:solidFill>
                <a:latin typeface="Playfair Display"/>
                <a:ea typeface="Playfair Display"/>
                <a:cs typeface="Playfair Display"/>
                <a:sym typeface="Playfair Display"/>
              </a:rPr>
              <a:t>Hormones</a:t>
            </a:r>
            <a:endParaRPr sz="1400">
              <a:solidFill>
                <a:schemeClr val="dk1"/>
              </a:solidFill>
              <a:latin typeface="Playfair Display"/>
              <a:ea typeface="Playfair Display"/>
              <a:cs typeface="Playfair Display"/>
              <a:sym typeface="Playfair Display"/>
            </a:endParaRPr>
          </a:p>
          <a:p>
            <a:pPr indent="0" lvl="0" marL="914400" rtl="0">
              <a:spcBef>
                <a:spcPts val="1600"/>
              </a:spcBef>
              <a:spcAft>
                <a:spcPts val="1600"/>
              </a:spcAft>
              <a:buNone/>
            </a:pPr>
            <a:r>
              <a:t/>
            </a:r>
            <a:endParaRPr>
              <a:solidFill>
                <a:schemeClr val="dk1"/>
              </a:solidFill>
              <a:latin typeface="Playfair Display"/>
              <a:ea typeface="Playfair Display"/>
              <a:cs typeface="Playfair Display"/>
              <a:sym typeface="Playfair Display"/>
            </a:endParaRPr>
          </a:p>
        </p:txBody>
      </p:sp>
      <p:pic>
        <p:nvPicPr>
          <p:cNvPr id="70" name="Google Shape;70;p15"/>
          <p:cNvPicPr preferRelativeResize="0"/>
          <p:nvPr/>
        </p:nvPicPr>
        <p:blipFill>
          <a:blip r:embed="rId3">
            <a:alphaModFix/>
          </a:blip>
          <a:stretch>
            <a:fillRect/>
          </a:stretch>
        </p:blipFill>
        <p:spPr>
          <a:xfrm>
            <a:off x="2931025" y="3129775"/>
            <a:ext cx="6212976" cy="1868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solidFill>
                  <a:schemeClr val="dk1"/>
                </a:solidFill>
                <a:latin typeface="Playfair Display"/>
                <a:ea typeface="Playfair Display"/>
                <a:cs typeface="Playfair Display"/>
                <a:sym typeface="Playfair Display"/>
              </a:rPr>
              <a:t>What happens when a ligand binds or unbinds from a protein and what possible outcomes can come from such?</a:t>
            </a:r>
            <a:endParaRPr sz="1800">
              <a:solidFill>
                <a:schemeClr val="dk1"/>
              </a:solidFill>
              <a:latin typeface="Playfair Display"/>
              <a:ea typeface="Playfair Display"/>
              <a:cs typeface="Playfair Display"/>
              <a:sym typeface="Playfair Display"/>
            </a:endParaRPr>
          </a:p>
          <a:p>
            <a:pPr indent="0" lvl="0" marL="0">
              <a:spcBef>
                <a:spcPts val="1600"/>
              </a:spcBef>
              <a:spcAft>
                <a:spcPts val="1600"/>
              </a:spcAft>
              <a:buNone/>
            </a:pPr>
            <a:r>
              <a:t/>
            </a:r>
            <a:endParaRPr sz="1800">
              <a:solidFill>
                <a:schemeClr val="dk1"/>
              </a:solidFill>
              <a:latin typeface="Playfair Display"/>
              <a:ea typeface="Playfair Display"/>
              <a:cs typeface="Playfair Display"/>
              <a:sym typeface="Playfair Display"/>
            </a:endParaRPr>
          </a:p>
        </p:txBody>
      </p:sp>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7" name="Google Shape;77;p16"/>
          <p:cNvSpPr txBox="1"/>
          <p:nvPr>
            <p:ph idx="2" type="body"/>
          </p:nvPr>
        </p:nvSpPr>
        <p:spPr>
          <a:xfrm>
            <a:off x="4617825"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78" name="Google Shape;78;p16"/>
          <p:cNvPicPr preferRelativeResize="0"/>
          <p:nvPr/>
        </p:nvPicPr>
        <p:blipFill>
          <a:blip r:embed="rId3">
            <a:alphaModFix/>
          </a:blip>
          <a:stretch>
            <a:fillRect/>
          </a:stretch>
        </p:blipFill>
        <p:spPr>
          <a:xfrm>
            <a:off x="3857402" y="1120662"/>
            <a:ext cx="5520748" cy="348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latin typeface="Playfair Display"/>
                <a:ea typeface="Playfair Display"/>
                <a:cs typeface="Playfair Display"/>
                <a:sym typeface="Playfair Display"/>
              </a:rPr>
              <a:t>Quantum Mechanical MD vs. Classical MD</a:t>
            </a:r>
            <a:endParaRPr>
              <a:latin typeface="Playfair Display"/>
              <a:ea typeface="Playfair Display"/>
              <a:cs typeface="Playfair Display"/>
              <a:sym typeface="Playfair Display"/>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Font typeface="Playfair Display"/>
              <a:buChar char="●"/>
            </a:pPr>
            <a:r>
              <a:rPr lang="en">
                <a:solidFill>
                  <a:srgbClr val="000000"/>
                </a:solidFill>
                <a:latin typeface="Playfair Display"/>
                <a:ea typeface="Playfair Display"/>
                <a:cs typeface="Playfair Display"/>
                <a:sym typeface="Playfair Display"/>
              </a:rPr>
              <a:t>Quantum Mechanical MD allows simulations to be ran where topologies aren’t fixed. </a:t>
            </a:r>
            <a:endParaRPr>
              <a:solidFill>
                <a:srgbClr val="000000"/>
              </a:solidFill>
              <a:latin typeface="Playfair Display"/>
              <a:ea typeface="Playfair Display"/>
              <a:cs typeface="Playfair Display"/>
              <a:sym typeface="Playfair Display"/>
            </a:endParaRPr>
          </a:p>
          <a:p>
            <a:pPr indent="-317500" lvl="1" marL="914400" rtl="0">
              <a:spcBef>
                <a:spcPts val="0"/>
              </a:spcBef>
              <a:spcAft>
                <a:spcPts val="0"/>
              </a:spcAft>
              <a:buClr>
                <a:srgbClr val="000000"/>
              </a:buClr>
              <a:buSzPts val="1400"/>
              <a:buFont typeface="Playfair Display"/>
              <a:buChar char="○"/>
            </a:pPr>
            <a:r>
              <a:rPr lang="en">
                <a:solidFill>
                  <a:srgbClr val="000000"/>
                </a:solidFill>
                <a:latin typeface="Playfair Display"/>
                <a:ea typeface="Playfair Display"/>
                <a:cs typeface="Playfair Display"/>
                <a:sym typeface="Playfair Display"/>
              </a:rPr>
              <a:t>We can simulate deprotonation, tautomerization, formation and breakage of bonds.</a:t>
            </a:r>
            <a:endParaRPr>
              <a:solidFill>
                <a:srgbClr val="000000"/>
              </a:solidFill>
              <a:latin typeface="Playfair Display"/>
              <a:ea typeface="Playfair Display"/>
              <a:cs typeface="Playfair Display"/>
              <a:sym typeface="Playfair Display"/>
            </a:endParaRPr>
          </a:p>
          <a:p>
            <a:pPr indent="-317500" lvl="1" marL="914400" rtl="0">
              <a:spcBef>
                <a:spcPts val="0"/>
              </a:spcBef>
              <a:spcAft>
                <a:spcPts val="0"/>
              </a:spcAft>
              <a:buClr>
                <a:srgbClr val="000000"/>
              </a:buClr>
              <a:buSzPts val="1400"/>
              <a:buFont typeface="Playfair Display"/>
              <a:buChar char="○"/>
            </a:pPr>
            <a:r>
              <a:rPr lang="en">
                <a:solidFill>
                  <a:srgbClr val="000000"/>
                </a:solidFill>
                <a:latin typeface="Playfair Display"/>
                <a:ea typeface="Playfair Display"/>
                <a:cs typeface="Playfair Display"/>
                <a:sym typeface="Playfair Display"/>
              </a:rPr>
              <a:t>These energies and changes can be done using the Schrodinger equation.</a:t>
            </a:r>
            <a:endParaRPr>
              <a:solidFill>
                <a:srgbClr val="000000"/>
              </a:solidFill>
              <a:latin typeface="Playfair Display"/>
              <a:ea typeface="Playfair Display"/>
              <a:cs typeface="Playfair Display"/>
              <a:sym typeface="Playfair Display"/>
            </a:endParaRPr>
          </a:p>
          <a:p>
            <a:pPr indent="-317500" lvl="1" marL="914400" rtl="0">
              <a:spcBef>
                <a:spcPts val="0"/>
              </a:spcBef>
              <a:spcAft>
                <a:spcPts val="0"/>
              </a:spcAft>
              <a:buClr>
                <a:srgbClr val="000000"/>
              </a:buClr>
              <a:buSzPts val="1400"/>
              <a:buFont typeface="Playfair Display"/>
              <a:buChar char="○"/>
            </a:pPr>
            <a:r>
              <a:rPr lang="en">
                <a:solidFill>
                  <a:srgbClr val="000000"/>
                </a:solidFill>
                <a:latin typeface="Playfair Display"/>
                <a:ea typeface="Playfair Display"/>
                <a:cs typeface="Playfair Display"/>
                <a:sym typeface="Playfair Display"/>
              </a:rPr>
              <a:t>slow</a:t>
            </a:r>
            <a:endParaRPr>
              <a:solidFill>
                <a:srgbClr val="000000"/>
              </a:solidFill>
              <a:latin typeface="Playfair Display"/>
              <a:ea typeface="Playfair Display"/>
              <a:cs typeface="Playfair Display"/>
              <a:sym typeface="Playfair Display"/>
            </a:endParaRPr>
          </a:p>
          <a:p>
            <a:pPr indent="-342900" lvl="0" marL="457200" rtl="0">
              <a:spcBef>
                <a:spcPts val="0"/>
              </a:spcBef>
              <a:spcAft>
                <a:spcPts val="0"/>
              </a:spcAft>
              <a:buClr>
                <a:srgbClr val="000000"/>
              </a:buClr>
              <a:buSzPts val="1800"/>
              <a:buFont typeface="Playfair Display"/>
              <a:buChar char="●"/>
            </a:pPr>
            <a:r>
              <a:rPr lang="en">
                <a:solidFill>
                  <a:srgbClr val="000000"/>
                </a:solidFill>
                <a:latin typeface="Playfair Display"/>
                <a:ea typeface="Playfair Display"/>
                <a:cs typeface="Playfair Display"/>
                <a:sym typeface="Playfair Display"/>
              </a:rPr>
              <a:t>Classical MD</a:t>
            </a:r>
            <a:endParaRPr>
              <a:solidFill>
                <a:srgbClr val="000000"/>
              </a:solidFill>
              <a:latin typeface="Playfair Display"/>
              <a:ea typeface="Playfair Display"/>
              <a:cs typeface="Playfair Display"/>
              <a:sym typeface="Playfair Display"/>
            </a:endParaRPr>
          </a:p>
          <a:p>
            <a:pPr indent="-317500" lvl="1" marL="914400" rtl="0">
              <a:spcBef>
                <a:spcPts val="0"/>
              </a:spcBef>
              <a:spcAft>
                <a:spcPts val="0"/>
              </a:spcAft>
              <a:buClr>
                <a:srgbClr val="000000"/>
              </a:buClr>
              <a:buSzPts val="1400"/>
              <a:buFont typeface="Playfair Display"/>
              <a:buChar char="○"/>
            </a:pPr>
            <a:r>
              <a:rPr lang="en">
                <a:solidFill>
                  <a:srgbClr val="000000"/>
                </a:solidFill>
                <a:latin typeface="Playfair Display"/>
                <a:ea typeface="Playfair Display"/>
                <a:cs typeface="Playfair Display"/>
                <a:sym typeface="Playfair Display"/>
              </a:rPr>
              <a:t>Utilizes fixed topologies</a:t>
            </a:r>
            <a:endParaRPr>
              <a:solidFill>
                <a:srgbClr val="000000"/>
              </a:solidFill>
              <a:latin typeface="Playfair Display"/>
              <a:ea typeface="Playfair Display"/>
              <a:cs typeface="Playfair Display"/>
              <a:sym typeface="Playfair Display"/>
            </a:endParaRPr>
          </a:p>
          <a:p>
            <a:pPr indent="-317500" lvl="1" marL="914400" rtl="0">
              <a:spcBef>
                <a:spcPts val="0"/>
              </a:spcBef>
              <a:spcAft>
                <a:spcPts val="0"/>
              </a:spcAft>
              <a:buClr>
                <a:srgbClr val="000000"/>
              </a:buClr>
              <a:buSzPts val="1400"/>
              <a:buFont typeface="Playfair Display"/>
              <a:buChar char="○"/>
            </a:pPr>
            <a:r>
              <a:rPr lang="en">
                <a:solidFill>
                  <a:srgbClr val="000000"/>
                </a:solidFill>
                <a:latin typeface="Playfair Display"/>
                <a:ea typeface="Playfair Display"/>
                <a:cs typeface="Playfair Display"/>
                <a:sym typeface="Playfair Display"/>
              </a:rPr>
              <a:t>Fast</a:t>
            </a:r>
            <a:endParaRPr>
              <a:solidFill>
                <a:srgbClr val="000000"/>
              </a:solidFill>
              <a:latin typeface="Playfair Display"/>
              <a:ea typeface="Playfair Display"/>
              <a:cs typeface="Playfair Display"/>
              <a:sym typeface="Playfair Display"/>
            </a:endParaRPr>
          </a:p>
        </p:txBody>
      </p:sp>
      <p:pic>
        <p:nvPicPr>
          <p:cNvPr id="85" name="Google Shape;85;p17"/>
          <p:cNvPicPr preferRelativeResize="0"/>
          <p:nvPr/>
        </p:nvPicPr>
        <p:blipFill>
          <a:blip r:embed="rId3">
            <a:alphaModFix/>
          </a:blip>
          <a:stretch>
            <a:fillRect/>
          </a:stretch>
        </p:blipFill>
        <p:spPr>
          <a:xfrm>
            <a:off x="3276025" y="3602513"/>
            <a:ext cx="4400550" cy="1095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57977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latin typeface="Playfair Display"/>
                <a:ea typeface="Playfair Display"/>
                <a:cs typeface="Playfair Display"/>
                <a:sym typeface="Playfair Display"/>
              </a:rPr>
              <a:t>Focus: Anakin-ME</a:t>
            </a:r>
            <a:endParaRPr>
              <a:latin typeface="Playfair Display"/>
              <a:ea typeface="Playfair Display"/>
              <a:cs typeface="Playfair Display"/>
              <a:sym typeface="Playfair Display"/>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1"/>
                </a:solidFill>
                <a:latin typeface="Playfair Display"/>
                <a:ea typeface="Playfair Display"/>
                <a:cs typeface="Playfair Display"/>
                <a:sym typeface="Playfair Display"/>
              </a:rPr>
              <a:t>What is Anakin-ME?</a:t>
            </a:r>
            <a:endParaRPr>
              <a:solidFill>
                <a:schemeClr val="dk1"/>
              </a:solidFill>
              <a:latin typeface="Playfair Display"/>
              <a:ea typeface="Playfair Display"/>
              <a:cs typeface="Playfair Display"/>
              <a:sym typeface="Playfair Display"/>
            </a:endParaRPr>
          </a:p>
          <a:p>
            <a:pPr indent="0" lvl="0" marL="0" rtl="0">
              <a:spcBef>
                <a:spcPts val="1600"/>
              </a:spcBef>
              <a:spcAft>
                <a:spcPts val="0"/>
              </a:spcAft>
              <a:buNone/>
            </a:pPr>
            <a:r>
              <a:rPr lang="en">
                <a:solidFill>
                  <a:schemeClr val="dk1"/>
                </a:solidFill>
                <a:latin typeface="Playfair Display"/>
                <a:ea typeface="Playfair Display"/>
                <a:cs typeface="Playfair Display"/>
                <a:sym typeface="Playfair Display"/>
              </a:rPr>
              <a:t>What do we expect ANI to do and how can this help enhance protein-ligand dynamics?</a:t>
            </a:r>
            <a:endParaRPr>
              <a:solidFill>
                <a:schemeClr val="dk1"/>
              </a:solidFill>
              <a:latin typeface="Playfair Display"/>
              <a:ea typeface="Playfair Display"/>
              <a:cs typeface="Playfair Display"/>
              <a:sym typeface="Playfair Display"/>
            </a:endParaRPr>
          </a:p>
          <a:p>
            <a:pPr indent="0" lvl="0" marL="0">
              <a:spcBef>
                <a:spcPts val="1600"/>
              </a:spcBef>
              <a:spcAft>
                <a:spcPts val="1600"/>
              </a:spcAft>
              <a:buNone/>
            </a:pPr>
            <a:r>
              <a:t/>
            </a:r>
            <a:endParaRPr>
              <a:solidFill>
                <a:srgbClr val="000000"/>
              </a:solidFill>
              <a:latin typeface="Playfair Display"/>
              <a:ea typeface="Playfair Display"/>
              <a:cs typeface="Playfair Display"/>
              <a:sym typeface="Playfair Display"/>
            </a:endParaRPr>
          </a:p>
        </p:txBody>
      </p:sp>
      <p:pic>
        <p:nvPicPr>
          <p:cNvPr id="92" name="Google Shape;92;p18"/>
          <p:cNvPicPr preferRelativeResize="0"/>
          <p:nvPr/>
        </p:nvPicPr>
        <p:blipFill>
          <a:blip r:embed="rId3">
            <a:alphaModFix/>
          </a:blip>
          <a:stretch>
            <a:fillRect/>
          </a:stretch>
        </p:blipFill>
        <p:spPr>
          <a:xfrm>
            <a:off x="2259499" y="2118650"/>
            <a:ext cx="4625000" cy="30248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20000">
              <a:srgbClr val="EFEFEF"/>
            </a:gs>
            <a:gs pos="58999">
              <a:srgbClr val="00FFFF"/>
            </a:gs>
            <a:gs pos="93000">
              <a:srgbClr val="3D85C6"/>
            </a:gs>
            <a:gs pos="100000">
              <a:srgbClr val="1155CC"/>
            </a:gs>
            <a:gs pos="100000">
              <a:srgbClr val="70A4D5"/>
            </a:gs>
          </a:gsLst>
          <a:lin ang="2698631" scaled="0"/>
        </a:gradFill>
      </p:bgPr>
    </p:bg>
    <p:spTree>
      <p:nvGrpSpPr>
        <p:cNvPr id="96" name="Shape 96"/>
        <p:cNvGrpSpPr/>
        <p:nvPr/>
      </p:nvGrpSpPr>
      <p:grpSpPr>
        <a:xfrm>
          <a:off x="0" y="0"/>
          <a:ext cx="0" cy="0"/>
          <a:chOff x="0" y="0"/>
          <a:chExt cx="0" cy="0"/>
        </a:xfrm>
      </p:grpSpPr>
      <p:sp>
        <p:nvSpPr>
          <p:cNvPr id="97" name="Google Shape;97;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en">
                <a:solidFill>
                  <a:srgbClr val="000000"/>
                </a:solidFill>
                <a:latin typeface="Playfair Display"/>
                <a:ea typeface="Playfair Display"/>
                <a:cs typeface="Playfair Display"/>
                <a:sym typeface="Playfair Display"/>
              </a:rPr>
              <a:t>Objectives</a:t>
            </a:r>
            <a:endParaRPr>
              <a:solidFill>
                <a:srgbClr val="000000"/>
              </a:solidFill>
              <a:latin typeface="Playfair Display"/>
              <a:ea typeface="Playfair Display"/>
              <a:cs typeface="Playfair Display"/>
              <a:sym typeface="Playfair Display"/>
            </a:endParaRPr>
          </a:p>
        </p:txBody>
      </p:sp>
      <p:sp>
        <p:nvSpPr>
          <p:cNvPr id="98" name="Google Shape;98;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sz="2200">
              <a:solidFill>
                <a:srgbClr val="FFFFFF"/>
              </a:solidFill>
              <a:latin typeface="Playfair Display"/>
              <a:ea typeface="Playfair Display"/>
              <a:cs typeface="Playfair Display"/>
              <a:sym typeface="Playfair Display"/>
            </a:endParaRPr>
          </a:p>
          <a:p>
            <a:pPr indent="-342900" lvl="0" marL="457200" rtl="0">
              <a:spcBef>
                <a:spcPts val="0"/>
              </a:spcBef>
              <a:spcAft>
                <a:spcPts val="0"/>
              </a:spcAft>
              <a:buClr>
                <a:srgbClr val="000000"/>
              </a:buClr>
              <a:buSzPts val="1800"/>
              <a:buFont typeface="Playfair Display"/>
              <a:buChar char="●"/>
            </a:pPr>
            <a:r>
              <a:rPr lang="en">
                <a:solidFill>
                  <a:srgbClr val="000000"/>
                </a:solidFill>
                <a:latin typeface="Playfair Display"/>
                <a:ea typeface="Playfair Display"/>
                <a:cs typeface="Playfair Display"/>
                <a:sym typeface="Playfair Display"/>
              </a:rPr>
              <a:t>Determine benchmarks for Anakin while running simulations. </a:t>
            </a:r>
            <a:endParaRPr>
              <a:solidFill>
                <a:srgbClr val="000000"/>
              </a:solidFill>
              <a:latin typeface="Playfair Display"/>
              <a:ea typeface="Playfair Display"/>
              <a:cs typeface="Playfair Display"/>
              <a:sym typeface="Playfair Display"/>
            </a:endParaRPr>
          </a:p>
          <a:p>
            <a:pPr indent="-304800" lvl="0" marL="457200" rtl="0">
              <a:spcBef>
                <a:spcPts val="0"/>
              </a:spcBef>
              <a:spcAft>
                <a:spcPts val="0"/>
              </a:spcAft>
              <a:buClr>
                <a:srgbClr val="000000"/>
              </a:buClr>
              <a:buSzPts val="1200"/>
              <a:buFont typeface="Playfair Display"/>
              <a:buChar char="●"/>
            </a:pPr>
            <a:r>
              <a:rPr lang="en">
                <a:solidFill>
                  <a:srgbClr val="000000"/>
                </a:solidFill>
                <a:latin typeface="Playfair Display"/>
                <a:ea typeface="Playfair Display"/>
                <a:cs typeface="Playfair Display"/>
                <a:sym typeface="Playfair Display"/>
              </a:rPr>
              <a:t>Implement Atomic Simulation </a:t>
            </a:r>
            <a:r>
              <a:rPr lang="en">
                <a:solidFill>
                  <a:srgbClr val="000000"/>
                </a:solidFill>
                <a:latin typeface="Playfair Display"/>
                <a:ea typeface="Playfair Display"/>
                <a:cs typeface="Playfair Display"/>
                <a:sym typeface="Playfair Display"/>
              </a:rPr>
              <a:t>Environment</a:t>
            </a:r>
            <a:r>
              <a:rPr lang="en">
                <a:solidFill>
                  <a:srgbClr val="000000"/>
                </a:solidFill>
                <a:latin typeface="Playfair Display"/>
                <a:ea typeface="Playfair Display"/>
                <a:cs typeface="Playfair Display"/>
                <a:sym typeface="Playfair Display"/>
              </a:rPr>
              <a:t> (ASE) as a runner within WEPY</a:t>
            </a:r>
            <a:endParaRPr>
              <a:solidFill>
                <a:srgbClr val="000000"/>
              </a:solidFill>
              <a:latin typeface="Playfair Display"/>
              <a:ea typeface="Playfair Display"/>
              <a:cs typeface="Playfair Display"/>
              <a:sym typeface="Playfair Display"/>
            </a:endParaRPr>
          </a:p>
          <a:p>
            <a:pPr indent="-304800" lvl="0" marL="457200" rtl="0">
              <a:spcBef>
                <a:spcPts val="0"/>
              </a:spcBef>
              <a:spcAft>
                <a:spcPts val="0"/>
              </a:spcAft>
              <a:buClr>
                <a:srgbClr val="000000"/>
              </a:buClr>
              <a:buSzPts val="1200"/>
              <a:buFont typeface="Playfair Display"/>
              <a:buChar char="●"/>
            </a:pPr>
            <a:r>
              <a:rPr lang="en">
                <a:solidFill>
                  <a:srgbClr val="000000"/>
                </a:solidFill>
                <a:latin typeface="Playfair Display"/>
                <a:ea typeface="Playfair Display"/>
                <a:cs typeface="Playfair Display"/>
                <a:sym typeface="Playfair Display"/>
              </a:rPr>
              <a:t>Demonstrate through simulations the deprotonation of molecules within the system.</a:t>
            </a:r>
            <a:endParaRPr>
              <a:solidFill>
                <a:srgbClr val="000000"/>
              </a:solidFill>
              <a:latin typeface="Playfair Display"/>
              <a:ea typeface="Playfair Display"/>
              <a:cs typeface="Playfair Display"/>
              <a:sym typeface="Playfair Display"/>
            </a:endParaRPr>
          </a:p>
          <a:p>
            <a:pPr indent="-304800" lvl="0" marL="457200" rtl="0">
              <a:spcBef>
                <a:spcPts val="0"/>
              </a:spcBef>
              <a:spcAft>
                <a:spcPts val="0"/>
              </a:spcAft>
              <a:buClr>
                <a:srgbClr val="000000"/>
              </a:buClr>
              <a:buSzPts val="1200"/>
              <a:buFont typeface="Playfair Display"/>
              <a:buChar char="●"/>
            </a:pPr>
            <a:r>
              <a:rPr lang="en">
                <a:solidFill>
                  <a:srgbClr val="000000"/>
                </a:solidFill>
                <a:latin typeface="Playfair Display"/>
                <a:ea typeface="Playfair Display"/>
                <a:cs typeface="Playfair Display"/>
                <a:sym typeface="Playfair Display"/>
              </a:rPr>
              <a:t>Further deepen the accuracy within simulations for drug development.</a:t>
            </a:r>
            <a:endParaRPr>
              <a:solidFill>
                <a:srgbClr val="000000"/>
              </a:solidFill>
              <a:latin typeface="Playfair Display"/>
              <a:ea typeface="Playfair Display"/>
              <a:cs typeface="Playfair Display"/>
              <a:sym typeface="Playfair Display"/>
            </a:endParaRPr>
          </a:p>
        </p:txBody>
      </p:sp>
      <p:pic>
        <p:nvPicPr>
          <p:cNvPr id="99" name="Google Shape;99;p19"/>
          <p:cNvPicPr preferRelativeResize="0"/>
          <p:nvPr/>
        </p:nvPicPr>
        <p:blipFill>
          <a:blip r:embed="rId3">
            <a:alphaModFix/>
          </a:blip>
          <a:stretch>
            <a:fillRect/>
          </a:stretch>
        </p:blipFill>
        <p:spPr>
          <a:xfrm>
            <a:off x="3272100" y="152400"/>
            <a:ext cx="5719499" cy="44432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latin typeface="Playfair Display"/>
                <a:ea typeface="Playfair Display"/>
                <a:cs typeface="Playfair Display"/>
                <a:sym typeface="Playfair Display"/>
              </a:rPr>
              <a:t>Methods</a:t>
            </a:r>
            <a:endParaRPr>
              <a:latin typeface="Playfair Display"/>
              <a:ea typeface="Playfair Display"/>
              <a:cs typeface="Playfair Display"/>
              <a:sym typeface="Playfair Display"/>
            </a:endParaRPr>
          </a:p>
        </p:txBody>
      </p:sp>
      <p:sp>
        <p:nvSpPr>
          <p:cNvPr id="105" name="Google Shape;10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Font typeface="Playfair Display"/>
              <a:buChar char="●"/>
            </a:pPr>
            <a:r>
              <a:rPr lang="en">
                <a:solidFill>
                  <a:srgbClr val="000000"/>
                </a:solidFill>
                <a:latin typeface="Playfair Display"/>
                <a:ea typeface="Playfair Display"/>
                <a:cs typeface="Playfair Display"/>
                <a:sym typeface="Playfair Display"/>
              </a:rPr>
              <a:t>ASE- Atomic Simulation </a:t>
            </a:r>
            <a:r>
              <a:rPr lang="en">
                <a:solidFill>
                  <a:srgbClr val="000000"/>
                </a:solidFill>
                <a:latin typeface="Playfair Display"/>
                <a:ea typeface="Playfair Display"/>
                <a:cs typeface="Playfair Display"/>
                <a:sym typeface="Playfair Display"/>
              </a:rPr>
              <a:t>Environment</a:t>
            </a:r>
            <a:r>
              <a:rPr lang="en">
                <a:solidFill>
                  <a:srgbClr val="000000"/>
                </a:solidFill>
                <a:latin typeface="Playfair Display"/>
                <a:ea typeface="Playfair Display"/>
                <a:cs typeface="Playfair Display"/>
                <a:sym typeface="Playfair Display"/>
              </a:rPr>
              <a:t> is used to set up, run, visualize, etc. atomistic simulations</a:t>
            </a:r>
            <a:endParaRPr>
              <a:solidFill>
                <a:srgbClr val="000000"/>
              </a:solidFill>
              <a:latin typeface="Playfair Display"/>
              <a:ea typeface="Playfair Display"/>
              <a:cs typeface="Playfair Display"/>
              <a:sym typeface="Playfair Display"/>
            </a:endParaRPr>
          </a:p>
          <a:p>
            <a:pPr indent="-317500" lvl="1" marL="914400" rtl="0">
              <a:spcBef>
                <a:spcPts val="0"/>
              </a:spcBef>
              <a:spcAft>
                <a:spcPts val="0"/>
              </a:spcAft>
              <a:buClr>
                <a:srgbClr val="000000"/>
              </a:buClr>
              <a:buSzPts val="1400"/>
              <a:buFont typeface="Playfair Display"/>
              <a:buChar char="○"/>
            </a:pPr>
            <a:r>
              <a:rPr lang="en">
                <a:solidFill>
                  <a:srgbClr val="000000"/>
                </a:solidFill>
                <a:latin typeface="Playfair Display"/>
                <a:ea typeface="Playfair Display"/>
                <a:cs typeface="Playfair Display"/>
                <a:sym typeface="Playfair Display"/>
              </a:rPr>
              <a:t>NPTBerendsen: a thermostat to keep temperature constant</a:t>
            </a:r>
            <a:endParaRPr>
              <a:solidFill>
                <a:srgbClr val="000000"/>
              </a:solidFill>
              <a:latin typeface="Playfair Display"/>
              <a:ea typeface="Playfair Display"/>
              <a:cs typeface="Playfair Display"/>
              <a:sym typeface="Playfair Display"/>
            </a:endParaRPr>
          </a:p>
          <a:p>
            <a:pPr indent="-317500" lvl="1" marL="914400" rtl="0">
              <a:spcBef>
                <a:spcPts val="0"/>
              </a:spcBef>
              <a:spcAft>
                <a:spcPts val="0"/>
              </a:spcAft>
              <a:buClr>
                <a:srgbClr val="000000"/>
              </a:buClr>
              <a:buSzPts val="1400"/>
              <a:buFont typeface="Playfair Display"/>
              <a:buChar char="○"/>
            </a:pPr>
            <a:r>
              <a:rPr lang="en">
                <a:solidFill>
                  <a:srgbClr val="000000"/>
                </a:solidFill>
                <a:latin typeface="Playfair Display"/>
                <a:ea typeface="Playfair Display"/>
                <a:cs typeface="Playfair Display"/>
                <a:sym typeface="Playfair Display"/>
              </a:rPr>
              <a:t>Velocity Verlet: an integrator to keep energy constant</a:t>
            </a:r>
            <a:endParaRPr>
              <a:solidFill>
                <a:srgbClr val="000000"/>
              </a:solidFill>
              <a:latin typeface="Playfair Display"/>
              <a:ea typeface="Playfair Display"/>
              <a:cs typeface="Playfair Display"/>
              <a:sym typeface="Playfair Display"/>
            </a:endParaRPr>
          </a:p>
          <a:p>
            <a:pPr indent="-317500" lvl="1" marL="914400" rtl="0">
              <a:spcBef>
                <a:spcPts val="0"/>
              </a:spcBef>
              <a:spcAft>
                <a:spcPts val="0"/>
              </a:spcAft>
              <a:buClr>
                <a:srgbClr val="000000"/>
              </a:buClr>
              <a:buSzPts val="1400"/>
              <a:buFont typeface="Playfair Display"/>
              <a:buChar char="○"/>
            </a:pPr>
            <a:r>
              <a:rPr lang="en">
                <a:solidFill>
                  <a:srgbClr val="000000"/>
                </a:solidFill>
                <a:latin typeface="Playfair Display"/>
                <a:ea typeface="Playfair Display"/>
                <a:cs typeface="Playfair Display"/>
                <a:sym typeface="Playfair Display"/>
              </a:rPr>
              <a:t>LBFGS OPTIMIZER- controls the motions of atoms</a:t>
            </a:r>
            <a:endParaRPr>
              <a:solidFill>
                <a:srgbClr val="000000"/>
              </a:solidFill>
              <a:latin typeface="Playfair Display"/>
              <a:ea typeface="Playfair Display"/>
              <a:cs typeface="Playfair Display"/>
              <a:sym typeface="Playfair Display"/>
            </a:endParaRPr>
          </a:p>
          <a:p>
            <a:pPr indent="-342900" lvl="0" marL="457200" rtl="0">
              <a:spcBef>
                <a:spcPts val="0"/>
              </a:spcBef>
              <a:spcAft>
                <a:spcPts val="0"/>
              </a:spcAft>
              <a:buClr>
                <a:srgbClr val="000000"/>
              </a:buClr>
              <a:buSzPts val="1800"/>
              <a:buFont typeface="Playfair Display"/>
              <a:buChar char="●"/>
            </a:pPr>
            <a:r>
              <a:rPr lang="en">
                <a:solidFill>
                  <a:srgbClr val="000000"/>
                </a:solidFill>
                <a:latin typeface="Playfair Display"/>
                <a:ea typeface="Playfair Display"/>
                <a:cs typeface="Playfair Display"/>
                <a:sym typeface="Playfair Display"/>
              </a:rPr>
              <a:t>Wepy- Weighted Ensemble Python (S. D. Lotz)</a:t>
            </a:r>
            <a:endParaRPr>
              <a:solidFill>
                <a:srgbClr val="000000"/>
              </a:solidFill>
              <a:latin typeface="Playfair Display"/>
              <a:ea typeface="Playfair Display"/>
              <a:cs typeface="Playfair Display"/>
              <a:sym typeface="Playfair Display"/>
            </a:endParaRPr>
          </a:p>
          <a:p>
            <a:pPr indent="-317500" lvl="1" marL="914400">
              <a:spcBef>
                <a:spcPts val="0"/>
              </a:spcBef>
              <a:spcAft>
                <a:spcPts val="0"/>
              </a:spcAft>
              <a:buClr>
                <a:srgbClr val="000000"/>
              </a:buClr>
              <a:buSzPts val="1400"/>
              <a:buFont typeface="Playfair Display"/>
              <a:buChar char="○"/>
            </a:pPr>
            <a:r>
              <a:rPr lang="en">
                <a:solidFill>
                  <a:srgbClr val="000000"/>
                </a:solidFill>
                <a:latin typeface="Playfair Display"/>
                <a:ea typeface="Playfair Display"/>
                <a:cs typeface="Playfair Display"/>
                <a:sym typeface="Playfair Display"/>
              </a:rPr>
              <a:t>REVO Algorithm </a:t>
            </a:r>
            <a:endParaRPr>
              <a:solidFill>
                <a:srgbClr val="000000"/>
              </a:solidFill>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176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latin typeface="Playfair Display"/>
                <a:ea typeface="Playfair Display"/>
                <a:cs typeface="Playfair Display"/>
                <a:sym typeface="Playfair Display"/>
              </a:rPr>
              <a:t>Revo Algorithm</a:t>
            </a:r>
            <a:endParaRPr>
              <a:latin typeface="Playfair Display"/>
              <a:ea typeface="Playfair Display"/>
              <a:cs typeface="Playfair Display"/>
              <a:sym typeface="Playfair Display"/>
            </a:endParaRPr>
          </a:p>
        </p:txBody>
      </p:sp>
      <p:pic>
        <p:nvPicPr>
          <p:cNvPr id="111" name="Google Shape;111;p21"/>
          <p:cNvPicPr preferRelativeResize="0"/>
          <p:nvPr/>
        </p:nvPicPr>
        <p:blipFill>
          <a:blip r:embed="rId3">
            <a:alphaModFix/>
          </a:blip>
          <a:stretch>
            <a:fillRect/>
          </a:stretch>
        </p:blipFill>
        <p:spPr>
          <a:xfrm>
            <a:off x="1249000" y="4550975"/>
            <a:ext cx="1585422" cy="572700"/>
          </a:xfrm>
          <a:prstGeom prst="rect">
            <a:avLst/>
          </a:prstGeom>
          <a:noFill/>
          <a:ln>
            <a:noFill/>
          </a:ln>
        </p:spPr>
      </p:pic>
      <p:sp>
        <p:nvSpPr>
          <p:cNvPr id="112" name="Google Shape;112;p21"/>
          <p:cNvSpPr txBox="1"/>
          <p:nvPr/>
        </p:nvSpPr>
        <p:spPr>
          <a:xfrm>
            <a:off x="58525" y="4621325"/>
            <a:ext cx="1823700" cy="432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Optimize S:</a:t>
            </a:r>
            <a:endParaRPr/>
          </a:p>
        </p:txBody>
      </p:sp>
      <p:pic>
        <p:nvPicPr>
          <p:cNvPr id="113" name="Google Shape;113;p21"/>
          <p:cNvPicPr preferRelativeResize="0"/>
          <p:nvPr/>
        </p:nvPicPr>
        <p:blipFill>
          <a:blip r:embed="rId4">
            <a:alphaModFix/>
          </a:blip>
          <a:stretch>
            <a:fillRect/>
          </a:stretch>
        </p:blipFill>
        <p:spPr>
          <a:xfrm>
            <a:off x="0" y="866650"/>
            <a:ext cx="5276526" cy="3566375"/>
          </a:xfrm>
          <a:prstGeom prst="rect">
            <a:avLst/>
          </a:prstGeom>
          <a:noFill/>
          <a:ln>
            <a:noFill/>
          </a:ln>
        </p:spPr>
      </p:pic>
      <p:sp>
        <p:nvSpPr>
          <p:cNvPr id="114" name="Google Shape;114;p21"/>
          <p:cNvSpPr/>
          <p:nvPr/>
        </p:nvSpPr>
        <p:spPr>
          <a:xfrm>
            <a:off x="6760375" y="3224650"/>
            <a:ext cx="509400" cy="509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Google Shape;115;p21"/>
          <p:cNvSpPr/>
          <p:nvPr/>
        </p:nvSpPr>
        <p:spPr>
          <a:xfrm>
            <a:off x="6459150" y="3960500"/>
            <a:ext cx="509400" cy="509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Google Shape;116;p21"/>
          <p:cNvSpPr/>
          <p:nvPr/>
        </p:nvSpPr>
        <p:spPr>
          <a:xfrm>
            <a:off x="7086400" y="3098863"/>
            <a:ext cx="509400" cy="509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Google Shape;117;p21"/>
          <p:cNvSpPr/>
          <p:nvPr/>
        </p:nvSpPr>
        <p:spPr>
          <a:xfrm>
            <a:off x="7468050" y="3305063"/>
            <a:ext cx="509400" cy="509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Google Shape;118;p21"/>
          <p:cNvSpPr/>
          <p:nvPr/>
        </p:nvSpPr>
        <p:spPr>
          <a:xfrm>
            <a:off x="8396200" y="578975"/>
            <a:ext cx="509400" cy="509400"/>
          </a:xfrm>
          <a:prstGeom prst="ellipse">
            <a:avLst/>
          </a:prstGeom>
          <a:solidFill>
            <a:srgbClr val="3C801F"/>
          </a:solidFill>
          <a:ln cap="flat" cmpd="sng" w="9525">
            <a:solidFill>
              <a:srgbClr val="3C801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Google Shape;119;p21"/>
          <p:cNvSpPr/>
          <p:nvPr/>
        </p:nvSpPr>
        <p:spPr>
          <a:xfrm>
            <a:off x="6459150" y="3483450"/>
            <a:ext cx="509400" cy="509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Google Shape;120;p21"/>
          <p:cNvSpPr/>
          <p:nvPr/>
        </p:nvSpPr>
        <p:spPr>
          <a:xfrm>
            <a:off x="7293763" y="3725738"/>
            <a:ext cx="509400" cy="5094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Google Shape;121;p21"/>
          <p:cNvSpPr/>
          <p:nvPr/>
        </p:nvSpPr>
        <p:spPr>
          <a:xfrm>
            <a:off x="7085300" y="4433050"/>
            <a:ext cx="509400" cy="509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Google Shape;122;p21"/>
          <p:cNvSpPr/>
          <p:nvPr/>
        </p:nvSpPr>
        <p:spPr>
          <a:xfrm>
            <a:off x="6692675" y="4338250"/>
            <a:ext cx="509400" cy="509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Google Shape;123;p21"/>
          <p:cNvSpPr/>
          <p:nvPr/>
        </p:nvSpPr>
        <p:spPr>
          <a:xfrm>
            <a:off x="7468050" y="4352625"/>
            <a:ext cx="509400" cy="509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Google Shape;124;p21"/>
          <p:cNvSpPr/>
          <p:nvPr/>
        </p:nvSpPr>
        <p:spPr>
          <a:xfrm>
            <a:off x="6968550" y="3781450"/>
            <a:ext cx="509400" cy="509400"/>
          </a:xfrm>
          <a:prstGeom prst="ellipse">
            <a:avLst/>
          </a:prstGeom>
          <a:solidFill>
            <a:srgbClr val="FF5200"/>
          </a:solidFill>
          <a:ln cap="flat" cmpd="sng" w="9525">
            <a:solidFill>
              <a:srgbClr val="FF52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 name="Google Shape;125;p21"/>
          <p:cNvSpPr/>
          <p:nvPr/>
        </p:nvSpPr>
        <p:spPr>
          <a:xfrm>
            <a:off x="7751900" y="3608275"/>
            <a:ext cx="509400" cy="509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 name="Google Shape;126;p21"/>
          <p:cNvSpPr/>
          <p:nvPr/>
        </p:nvSpPr>
        <p:spPr>
          <a:xfrm>
            <a:off x="7751900" y="4052925"/>
            <a:ext cx="509400" cy="509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 name="Google Shape;127;p21"/>
          <p:cNvSpPr txBox="1"/>
          <p:nvPr/>
        </p:nvSpPr>
        <p:spPr>
          <a:xfrm>
            <a:off x="5845000" y="3077788"/>
            <a:ext cx="2992200" cy="1916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