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2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</p:sldIdLst>
  <p:sldSz cy="5143500" cx="9144000"/>
  <p:notesSz cx="6858000" cy="9144000"/>
  <p:embeddedFontLst>
    <p:embeddedFont>
      <p:font typeface="Proxima Nova"/>
      <p:regular r:id="rId18"/>
      <p:bold r:id="rId19"/>
      <p:italic r:id="rId20"/>
      <p:boldItalic r:id="rId2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ProximaNova-italic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21" Type="http://schemas.openxmlformats.org/officeDocument/2006/relationships/font" Target="fonts/ProximaNova-boldItalic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font" Target="fonts/ProximaNova-bold.fntdata"/><Relationship Id="rId6" Type="http://schemas.openxmlformats.org/officeDocument/2006/relationships/slide" Target="slides/slide1.xml"/><Relationship Id="rId18" Type="http://schemas.openxmlformats.org/officeDocument/2006/relationships/font" Target="fonts/ProximaNova-regular.fntdata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3e46b8a974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3e46b8a974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Each time you refine the mesh, you reduce the width of your diffuse interface by one half, which corresponds to an equivalent reduction in error. On a uniform grid, this would require doubling the total number of grid points; however, with AMR, we are able to get away with far less, allowing us to have both accuracy and computational efficiency. 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3e46b8a974_0_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3e46b8a974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3e48dcb6f7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3e48dcb6f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3a1cfd0093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3a1cfd0093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ODEs: Function of one variable and its derivatives (space OR time)</a:t>
            </a:r>
            <a:endParaRPr/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PDEs: Function of multiple variables and their derivatives (space AND time)</a:t>
            </a:r>
            <a:endParaRPr/>
          </a:p>
          <a:p>
            <a:pPr indent="-298450" lvl="0" marL="457200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Only able to solve analytically in certain circumstances</a:t>
            </a:r>
            <a:endParaRPr/>
          </a:p>
          <a:p>
            <a:pPr indent="-298450" lvl="0" marL="457200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Often resort to numerical approximations of solution</a:t>
            </a:r>
            <a:endParaRPr/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Finite Differences: </a:t>
            </a:r>
            <a:endParaRPr/>
          </a:p>
          <a:p>
            <a:pPr indent="-298450" lvl="0" marL="457200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Numerical derivative given by (C at time n + 1) - (C at  time n) / difference in time between n+1 and n. </a:t>
            </a:r>
            <a:endParaRPr/>
          </a:p>
          <a:p>
            <a:pPr indent="-298450" lvl="0" marL="457200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Taking the limit as dt ⇒ 0, get true derivative</a:t>
            </a:r>
            <a:endParaRPr/>
          </a:p>
          <a:p>
            <a:pPr indent="-298450" lvl="0" marL="457200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Can’t actually do this, so let dt become very small but still greater than zero. 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3a1cfd0093_0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3a1cfd0093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Real world is described by PDEs. </a:t>
            </a:r>
            <a:endParaRPr/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 define the area governed by a given PDE as a domain. </a:t>
            </a:r>
            <a:endParaRPr/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Many systems of interest made up of more than one domain or phase. Liquid / Solid, Ordered / Disordered.</a:t>
            </a:r>
            <a:endParaRPr/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Interface between domains is where things are changing. Where melting / solidification / reaction is occurring. </a:t>
            </a:r>
            <a:endParaRPr/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Serves as boundary conditions of our PDEs. Important to properly describe in order to have accurate simulations.</a:t>
            </a:r>
            <a:endParaRPr/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a1cfd0093_0_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3a1cfd0093_0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Sharp-interface models describe </a:t>
            </a:r>
            <a:r>
              <a:rPr lang="en"/>
              <a:t>phase as a binary state; things are either liquid or solid, black or white, separated by an infinitely thin interface.</a:t>
            </a:r>
            <a:endParaRPr/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Problem with these models is they are difficult to simulate numerically. Step function ⇒ not smooth or differentiable. </a:t>
            </a:r>
            <a:endParaRPr/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Have to explicitly track interface, computationally expensive and messy. 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3a1cfd0093_0_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3a1cfd0093_0_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Way we get around these problems is by modeling the interface as a diffuse region of finite thickness.</a:t>
            </a:r>
            <a:endParaRPr/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Unlike sharp interface models, our interface here is a smooth function. Rather than just black and white, we have a region where things are grey. Liquid and solid phases separated by region that is kind of both. 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265a6b3d60f3ae3e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265a6b3d60f3ae3e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These models are very powerful since they allow us to describe our interface as a function itself. Domain parameter psi</a:t>
            </a:r>
            <a:endParaRPr/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 can incorporate the way that the interface changes and evolves in time into the PDEs describing our system.</a:t>
            </a:r>
            <a:endParaRPr/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This way, our boundary conditions are imposed implicitly by the domain parameter, without explicit tracking of interface. 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3cf5849ba7_0_1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3cf5849ba7_0_1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Conflicting length scales </a:t>
            </a:r>
            <a:endParaRPr/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3e46b8a974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3e46b8a97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3e46b8a974_0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3e46b8a974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bg>
      <p:bgPr>
        <a:solidFill>
          <a:schemeClr val="dk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2"/>
          <p:cNvCxnSpPr/>
          <p:nvPr/>
        </p:nvCxnSpPr>
        <p:spPr>
          <a:xfrm>
            <a:off x="0" y="2998150"/>
            <a:ext cx="9144000" cy="0"/>
          </a:xfrm>
          <a:prstGeom prst="straightConnector1">
            <a:avLst/>
          </a:prstGeom>
          <a:noFill/>
          <a:ln cap="flat" cmpd="sng" w="1905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1" name="Google Shape;11;p2"/>
          <p:cNvSpPr txBox="1"/>
          <p:nvPr>
            <p:ph type="ctrTitle"/>
          </p:nvPr>
        </p:nvSpPr>
        <p:spPr>
          <a:xfrm>
            <a:off x="510450" y="1257300"/>
            <a:ext cx="8123100" cy="15885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2" name="Google Shape;12;p2"/>
          <p:cNvSpPr txBox="1"/>
          <p:nvPr>
            <p:ph idx="1" type="subTitle"/>
          </p:nvPr>
        </p:nvSpPr>
        <p:spPr>
          <a:xfrm>
            <a:off x="510450" y="3182313"/>
            <a:ext cx="8123100" cy="6300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3" name="Google Shape;13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" name="Google Shape;50;p11"/>
          <p:cNvSpPr txBox="1"/>
          <p:nvPr>
            <p:ph hasCustomPrompt="1" type="title"/>
          </p:nvPr>
        </p:nvSpPr>
        <p:spPr>
          <a:xfrm>
            <a:off x="311700" y="991475"/>
            <a:ext cx="8520600" cy="191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9pPr>
          </a:lstStyle>
          <a:p>
            <a:r>
              <a:t>xx%</a:t>
            </a:r>
          </a:p>
        </p:txBody>
      </p:sp>
      <p:sp>
        <p:nvSpPr>
          <p:cNvPr id="51" name="Google Shape;51;p11"/>
          <p:cNvSpPr txBox="1"/>
          <p:nvPr>
            <p:ph idx="1" type="body"/>
          </p:nvPr>
        </p:nvSpPr>
        <p:spPr>
          <a:xfrm>
            <a:off x="311700" y="3071300"/>
            <a:ext cx="8520600" cy="901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2" name="Google Shape;52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bg>
      <p:bgPr>
        <a:solidFill>
          <a:schemeClr val="dk1"/>
        </a:solidFill>
      </p:bgPr>
    </p:bg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Google Shape;15;p3"/>
          <p:cNvCxnSpPr/>
          <p:nvPr/>
        </p:nvCxnSpPr>
        <p:spPr>
          <a:xfrm>
            <a:off x="0" y="2998150"/>
            <a:ext cx="9144000" cy="0"/>
          </a:xfrm>
          <a:prstGeom prst="straightConnector1">
            <a:avLst/>
          </a:prstGeom>
          <a:noFill/>
          <a:ln cap="flat" cmpd="sng" w="1905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6" name="Google Shape;16;p3"/>
          <p:cNvSpPr txBox="1"/>
          <p:nvPr>
            <p:ph type="title"/>
          </p:nvPr>
        </p:nvSpPr>
        <p:spPr>
          <a:xfrm>
            <a:off x="510450" y="2057400"/>
            <a:ext cx="8123100" cy="7788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7" name="Google Shape;17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" name="Google Shape;20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1" name="Google Shape;21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2" name="Google Shape;22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5" name="Google Shape;25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6" name="Google Shape;26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7" name="Google Shape;27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0" name="Google Shape;30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3" name="Google Shape;33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4" name="Google Shape;34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bg>
      <p:bgPr>
        <a:solidFill>
          <a:schemeClr val="lt2"/>
        </a:solidFill>
      </p:bgPr>
    </p:bg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/>
          <p:nvPr>
            <p:ph type="title"/>
          </p:nvPr>
        </p:nvSpPr>
        <p:spPr>
          <a:xfrm>
            <a:off x="490250" y="526350"/>
            <a:ext cx="57975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7" name="Google Shape;37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/>
          <p:nvPr/>
        </p:nvSpPr>
        <p:spPr>
          <a:xfrm>
            <a:off x="4572000" y="7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0" name="Google Shape;40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1" name="Google Shape;41;p9"/>
          <p:cNvSpPr txBox="1"/>
          <p:nvPr>
            <p:ph type="title"/>
          </p:nvPr>
        </p:nvSpPr>
        <p:spPr>
          <a:xfrm>
            <a:off x="265500" y="1205825"/>
            <a:ext cx="4045200" cy="15096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2" name="Google Shape;42;p9"/>
          <p:cNvSpPr txBox="1"/>
          <p:nvPr>
            <p:ph idx="1" type="subTitle"/>
          </p:nvPr>
        </p:nvSpPr>
        <p:spPr>
          <a:xfrm>
            <a:off x="265500" y="276900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3" name="Google Shape;43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4" name="Google Shape;44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/>
          <p:nvPr>
            <p:ph idx="1" type="body"/>
          </p:nvPr>
        </p:nvSpPr>
        <p:spPr>
          <a:xfrm>
            <a:off x="311700" y="423682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</a:lstStyle>
          <a:p/>
        </p:txBody>
      </p:sp>
      <p:sp>
        <p:nvSpPr>
          <p:cNvPr id="47" name="Google Shape;47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pearmint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roxima Nova"/>
              <a:buChar char="●"/>
              <a:defRPr sz="18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○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■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●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○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■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●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○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400"/>
              <a:buFont typeface="Proxima Nova"/>
              <a:buChar char="■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9.png"/><Relationship Id="rId4" Type="http://schemas.openxmlformats.org/officeDocument/2006/relationships/image" Target="../media/image2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0.png"/><Relationship Id="rId4" Type="http://schemas.openxmlformats.org/officeDocument/2006/relationships/image" Target="../media/image2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1.gif"/><Relationship Id="rId4" Type="http://schemas.openxmlformats.org/officeDocument/2006/relationships/image" Target="../media/image7.gif"/><Relationship Id="rId11" Type="http://schemas.openxmlformats.org/officeDocument/2006/relationships/image" Target="../media/image2.gif"/><Relationship Id="rId10" Type="http://schemas.openxmlformats.org/officeDocument/2006/relationships/image" Target="../media/image5.gif"/><Relationship Id="rId9" Type="http://schemas.openxmlformats.org/officeDocument/2006/relationships/image" Target="../media/image14.gif"/><Relationship Id="rId5" Type="http://schemas.openxmlformats.org/officeDocument/2006/relationships/image" Target="../media/image4.gif"/><Relationship Id="rId6" Type="http://schemas.openxmlformats.org/officeDocument/2006/relationships/image" Target="../media/image8.gif"/><Relationship Id="rId7" Type="http://schemas.openxmlformats.org/officeDocument/2006/relationships/image" Target="../media/image12.gif"/><Relationship Id="rId8" Type="http://schemas.openxmlformats.org/officeDocument/2006/relationships/image" Target="../media/image17.gif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6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5.jpg"/><Relationship Id="rId4" Type="http://schemas.openxmlformats.org/officeDocument/2006/relationships/image" Target="../media/image6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jpg"/><Relationship Id="rId4" Type="http://schemas.openxmlformats.org/officeDocument/2006/relationships/image" Target="../media/image13.jpg"/><Relationship Id="rId5" Type="http://schemas.openxmlformats.org/officeDocument/2006/relationships/image" Target="../media/image3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5.gif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21.png"/><Relationship Id="rId6" Type="http://schemas.openxmlformats.org/officeDocument/2006/relationships/image" Target="../media/image2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2.png"/><Relationship Id="rId4" Type="http://schemas.openxmlformats.org/officeDocument/2006/relationships/image" Target="../media/image21.png"/><Relationship Id="rId5" Type="http://schemas.openxmlformats.org/officeDocument/2006/relationships/image" Target="../media/image18.png"/><Relationship Id="rId6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3"/>
          <p:cNvSpPr txBox="1"/>
          <p:nvPr>
            <p:ph type="ctrTitle"/>
          </p:nvPr>
        </p:nvSpPr>
        <p:spPr>
          <a:xfrm>
            <a:off x="510450" y="384925"/>
            <a:ext cx="8123100" cy="2460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Adaptive Mesh Refinement</a:t>
            </a:r>
            <a:endParaRPr/>
          </a:p>
          <a:p>
            <a:pPr indent="0" lvl="0" mar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for the </a:t>
            </a:r>
            <a:endParaRPr/>
          </a:p>
          <a:p>
            <a:pPr indent="0" lvl="0" mar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Smoothed-Boundary Method</a:t>
            </a:r>
            <a:endParaRPr/>
          </a:p>
        </p:txBody>
      </p:sp>
      <p:sp>
        <p:nvSpPr>
          <p:cNvPr id="60" name="Google Shape;60;p13"/>
          <p:cNvSpPr txBox="1"/>
          <p:nvPr>
            <p:ph idx="1" type="subTitle"/>
          </p:nvPr>
        </p:nvSpPr>
        <p:spPr>
          <a:xfrm>
            <a:off x="510450" y="3182313"/>
            <a:ext cx="8123100" cy="63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Kieran Fitzmaurice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Mentor: Dr. Hui-Chia Yu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ACRES REU 2018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2"/>
          <p:cNvSpPr txBox="1"/>
          <p:nvPr>
            <p:ph type="title"/>
          </p:nvPr>
        </p:nvSpPr>
        <p:spPr>
          <a:xfrm>
            <a:off x="311700" y="5238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Accuracy Analysis: </a:t>
            </a:r>
            <a:r>
              <a:rPr i="1" lang="en"/>
              <a:t>Continued </a:t>
            </a:r>
            <a:endParaRPr i="1"/>
          </a:p>
        </p:txBody>
      </p:sp>
      <p:pic>
        <p:nvPicPr>
          <p:cNvPr id="165" name="Google Shape;165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714500"/>
            <a:ext cx="3231909" cy="2365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19825" y="1770585"/>
            <a:ext cx="5112475" cy="22531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Google Shape;171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932000"/>
            <a:ext cx="4095749" cy="4095749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Applications: Fluid Flow in Complex Geometries </a:t>
            </a:r>
            <a:endParaRPr/>
          </a:p>
        </p:txBody>
      </p:sp>
      <p:pic>
        <p:nvPicPr>
          <p:cNvPr id="173" name="Google Shape;173;p23"/>
          <p:cNvPicPr preferRelativeResize="0"/>
          <p:nvPr/>
        </p:nvPicPr>
        <p:blipFill rotWithShape="1">
          <a:blip r:embed="rId4">
            <a:alphaModFix/>
          </a:blip>
          <a:srcRect b="19173" l="14030" r="12434" t="11004"/>
          <a:stretch/>
        </p:blipFill>
        <p:spPr>
          <a:xfrm>
            <a:off x="4407450" y="1092475"/>
            <a:ext cx="3936450" cy="3737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4"/>
          <p:cNvSpPr txBox="1"/>
          <p:nvPr>
            <p:ph type="title"/>
          </p:nvPr>
        </p:nvSpPr>
        <p:spPr>
          <a:xfrm>
            <a:off x="2849400" y="2147850"/>
            <a:ext cx="3445200" cy="84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800"/>
              <a:t>Thank you!</a:t>
            </a:r>
            <a:r>
              <a:rPr b="1" i="1" lang="en" sz="4800"/>
              <a:t> </a:t>
            </a:r>
            <a:endParaRPr b="1" i="1" sz="48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Solving PDEs by method of finite differences</a:t>
            </a:r>
            <a:endParaRPr/>
          </a:p>
        </p:txBody>
      </p:sp>
      <p:sp>
        <p:nvSpPr>
          <p:cNvPr id="66" name="Google Shape;66;p14"/>
          <p:cNvSpPr txBox="1"/>
          <p:nvPr>
            <p:ph idx="1" type="body"/>
          </p:nvPr>
        </p:nvSpPr>
        <p:spPr>
          <a:xfrm>
            <a:off x="-159325" y="1106950"/>
            <a:ext cx="4260300" cy="63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/>
              <a:t>Diffusion Equation:</a:t>
            </a:r>
            <a:endParaRPr b="1"/>
          </a:p>
        </p:txBody>
      </p:sp>
      <p:sp>
        <p:nvSpPr>
          <p:cNvPr id="67" name="Google Shape;67;p14"/>
          <p:cNvSpPr txBox="1"/>
          <p:nvPr>
            <p:ph idx="1" type="body"/>
          </p:nvPr>
        </p:nvSpPr>
        <p:spPr>
          <a:xfrm>
            <a:off x="4076738" y="1106950"/>
            <a:ext cx="4260300" cy="63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/>
              <a:t>Numerical Approximation</a:t>
            </a:r>
            <a:r>
              <a:rPr b="1" lang="en"/>
              <a:t>:</a:t>
            </a:r>
            <a:endParaRPr b="1"/>
          </a:p>
        </p:txBody>
      </p:sp>
      <p:sp>
        <p:nvSpPr>
          <p:cNvPr id="68" name="Google Shape;68;p14"/>
          <p:cNvSpPr/>
          <p:nvPr/>
        </p:nvSpPr>
        <p:spPr>
          <a:xfrm>
            <a:off x="5957837" y="3941374"/>
            <a:ext cx="378000" cy="378000"/>
          </a:xfrm>
          <a:prstGeom prst="ellipse">
            <a:avLst/>
          </a:prstGeom>
          <a:gradFill>
            <a:gsLst>
              <a:gs pos="0">
                <a:srgbClr val="DB0000"/>
              </a:gs>
              <a:gs pos="100000">
                <a:srgbClr val="540303"/>
              </a:gs>
            </a:gsLst>
            <a:path path="circle">
              <a:fillToRect b="50%" l="50%" r="50%" t="50%"/>
            </a:path>
            <a:tileRect/>
          </a:gra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" name="Google Shape;69;p14"/>
          <p:cNvSpPr/>
          <p:nvPr/>
        </p:nvSpPr>
        <p:spPr>
          <a:xfrm>
            <a:off x="7547973" y="3941374"/>
            <a:ext cx="378000" cy="378000"/>
          </a:xfrm>
          <a:prstGeom prst="ellipse">
            <a:avLst/>
          </a:prstGeom>
          <a:gradFill>
            <a:gsLst>
              <a:gs pos="0">
                <a:srgbClr val="DB0000"/>
              </a:gs>
              <a:gs pos="100000">
                <a:srgbClr val="540303"/>
              </a:gs>
            </a:gsLst>
            <a:path path="circle">
              <a:fillToRect b="50%" l="50%" r="50%" t="50%"/>
            </a:path>
            <a:tileRect/>
          </a:gra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" name="Google Shape;70;p14"/>
          <p:cNvSpPr/>
          <p:nvPr/>
        </p:nvSpPr>
        <p:spPr>
          <a:xfrm>
            <a:off x="5957837" y="2903725"/>
            <a:ext cx="378000" cy="378000"/>
          </a:xfrm>
          <a:prstGeom prst="ellipse">
            <a:avLst/>
          </a:prstGeom>
          <a:gradFill>
            <a:gsLst>
              <a:gs pos="0">
                <a:srgbClr val="DB0000"/>
              </a:gs>
              <a:gs pos="100000">
                <a:srgbClr val="540303"/>
              </a:gs>
            </a:gsLst>
            <a:path path="circle">
              <a:fillToRect b="50%" l="50%" r="50%" t="50%"/>
            </a:path>
            <a:tileRect/>
          </a:gra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71" name="Google Shape;71;p14"/>
          <p:cNvCxnSpPr/>
          <p:nvPr/>
        </p:nvCxnSpPr>
        <p:spPr>
          <a:xfrm>
            <a:off x="6336915" y="4130778"/>
            <a:ext cx="1215000" cy="0"/>
          </a:xfrm>
          <a:prstGeom prst="straightConnector1">
            <a:avLst/>
          </a:prstGeom>
          <a:noFill/>
          <a:ln cap="flat" cmpd="sng" w="38100">
            <a:solidFill>
              <a:srgbClr val="434343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2" name="Google Shape;72;p14"/>
          <p:cNvCxnSpPr>
            <a:stCxn id="68" idx="0"/>
            <a:endCxn id="70" idx="4"/>
          </p:cNvCxnSpPr>
          <p:nvPr/>
        </p:nvCxnSpPr>
        <p:spPr>
          <a:xfrm rot="10800000">
            <a:off x="6146837" y="3281674"/>
            <a:ext cx="0" cy="659700"/>
          </a:xfrm>
          <a:prstGeom prst="straightConnector1">
            <a:avLst/>
          </a:prstGeom>
          <a:noFill/>
          <a:ln cap="flat" cmpd="sng" w="38100">
            <a:solidFill>
              <a:srgbClr val="434343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73" name="Google Shape;7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36915" y="4211417"/>
            <a:ext cx="330799" cy="301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27047" y="4211417"/>
            <a:ext cx="494294" cy="301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36915" y="3108530"/>
            <a:ext cx="615546" cy="378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86909" y="3863276"/>
            <a:ext cx="330798" cy="186863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777046" y="3863276"/>
            <a:ext cx="330798" cy="186863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805380" y="3518523"/>
            <a:ext cx="280294" cy="186863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0" y="2178695"/>
            <a:ext cx="4367700" cy="262063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138600" y="1594725"/>
            <a:ext cx="1664450" cy="73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992462" y="1594725"/>
            <a:ext cx="4428889" cy="732000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14"/>
          <p:cNvSpPr/>
          <p:nvPr/>
        </p:nvSpPr>
        <p:spPr>
          <a:xfrm>
            <a:off x="4367700" y="3941374"/>
            <a:ext cx="378000" cy="378000"/>
          </a:xfrm>
          <a:prstGeom prst="ellipse">
            <a:avLst/>
          </a:prstGeom>
          <a:gradFill>
            <a:gsLst>
              <a:gs pos="0">
                <a:srgbClr val="DB0000"/>
              </a:gs>
              <a:gs pos="100000">
                <a:srgbClr val="540303"/>
              </a:gs>
            </a:gsLst>
            <a:path path="circle">
              <a:fillToRect b="50%" l="50%" r="50%" t="50%"/>
            </a:path>
            <a:tileRect/>
          </a:gra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3" name="Google Shape;83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746779" y="4211417"/>
            <a:ext cx="529817" cy="30121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4" name="Google Shape;84;p14"/>
          <p:cNvCxnSpPr>
            <a:stCxn id="82" idx="6"/>
            <a:endCxn id="68" idx="2"/>
          </p:cNvCxnSpPr>
          <p:nvPr/>
        </p:nvCxnSpPr>
        <p:spPr>
          <a:xfrm>
            <a:off x="4745700" y="4130374"/>
            <a:ext cx="1212000" cy="0"/>
          </a:xfrm>
          <a:prstGeom prst="straightConnector1">
            <a:avLst/>
          </a:prstGeom>
          <a:noFill/>
          <a:ln cap="flat" cmpd="sng" w="38100">
            <a:solidFill>
              <a:srgbClr val="434343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Many systems have complex boundary conditions</a:t>
            </a:r>
            <a:endParaRPr/>
          </a:p>
        </p:txBody>
      </p:sp>
      <p:sp>
        <p:nvSpPr>
          <p:cNvPr id="90" name="Google Shape;90;p15"/>
          <p:cNvSpPr txBox="1"/>
          <p:nvPr>
            <p:ph idx="1" type="body"/>
          </p:nvPr>
        </p:nvSpPr>
        <p:spPr>
          <a:xfrm>
            <a:off x="311700" y="1152475"/>
            <a:ext cx="4883100" cy="370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Many systems of interest can be described as two domains or phases separated by a thin interface.</a:t>
            </a:r>
            <a:endParaRPr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Solidification, crystal growth, melting, vaporization, surface reaction and diffusion, etc.</a:t>
            </a:r>
            <a:endParaRPr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Microstructural evolution in materials is often governed by interfacial phenomena</a:t>
            </a:r>
            <a:endParaRPr/>
          </a:p>
        </p:txBody>
      </p:sp>
      <p:pic>
        <p:nvPicPr>
          <p:cNvPr id="91" name="Google Shape;9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18250" y="1152475"/>
            <a:ext cx="2727946" cy="2900140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5"/>
          <p:cNvSpPr txBox="1"/>
          <p:nvPr>
            <p:ph idx="1" type="body"/>
          </p:nvPr>
        </p:nvSpPr>
        <p:spPr>
          <a:xfrm>
            <a:off x="5901575" y="4052625"/>
            <a:ext cx="2361300" cy="44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400"/>
              <a:t>(Image courtesy of CalTech)</a:t>
            </a:r>
            <a:endParaRPr sz="14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p16"/>
          <p:cNvPicPr preferRelativeResize="0"/>
          <p:nvPr/>
        </p:nvPicPr>
        <p:blipFill rotWithShape="1">
          <a:blip r:embed="rId3">
            <a:alphaModFix/>
          </a:blip>
          <a:srcRect b="9381" l="5946" r="7750" t="5562"/>
          <a:stretch/>
        </p:blipFill>
        <p:spPr>
          <a:xfrm>
            <a:off x="163775" y="1401550"/>
            <a:ext cx="4960941" cy="3249959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challenge: simulating sharp interfaces</a:t>
            </a:r>
            <a:endParaRPr/>
          </a:p>
        </p:txBody>
      </p:sp>
      <p:pic>
        <p:nvPicPr>
          <p:cNvPr id="99" name="Google Shape;99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94850" y="1063250"/>
            <a:ext cx="3437459" cy="3437459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16"/>
          <p:cNvSpPr txBox="1"/>
          <p:nvPr/>
        </p:nvSpPr>
        <p:spPr>
          <a:xfrm>
            <a:off x="6886546" y="2757937"/>
            <a:ext cx="853200" cy="65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lt1"/>
                </a:solidFill>
              </a:rPr>
              <a:t>𝜓 </a:t>
            </a:r>
            <a:r>
              <a:rPr b="1" i="1" lang="en" sz="2000">
                <a:solidFill>
                  <a:schemeClr val="lt1"/>
                </a:solidFill>
              </a:rPr>
              <a:t>= 1</a:t>
            </a:r>
            <a:endParaRPr b="1" i="1" sz="1100">
              <a:solidFill>
                <a:schemeClr val="lt1"/>
              </a:solidFill>
            </a:endParaRPr>
          </a:p>
        </p:txBody>
      </p:sp>
      <p:sp>
        <p:nvSpPr>
          <p:cNvPr id="101" name="Google Shape;101;p16"/>
          <p:cNvSpPr txBox="1"/>
          <p:nvPr/>
        </p:nvSpPr>
        <p:spPr>
          <a:xfrm>
            <a:off x="7883470" y="2103660"/>
            <a:ext cx="853200" cy="65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/>
              <a:t>𝜓 </a:t>
            </a:r>
            <a:r>
              <a:rPr b="1" i="1" lang="en" sz="2000"/>
              <a:t>= 0</a:t>
            </a:r>
            <a:endParaRPr b="1" i="1" sz="2000"/>
          </a:p>
        </p:txBody>
      </p:sp>
      <p:sp>
        <p:nvSpPr>
          <p:cNvPr id="102" name="Google Shape;102;p16"/>
          <p:cNvSpPr txBox="1"/>
          <p:nvPr>
            <p:ph idx="1" type="body"/>
          </p:nvPr>
        </p:nvSpPr>
        <p:spPr>
          <a:xfrm>
            <a:off x="1141784" y="2859239"/>
            <a:ext cx="1138200" cy="67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𝜓 = 0 outside domain</a:t>
            </a:r>
            <a:endParaRPr/>
          </a:p>
        </p:txBody>
      </p:sp>
      <p:sp>
        <p:nvSpPr>
          <p:cNvPr id="103" name="Google Shape;103;p16"/>
          <p:cNvSpPr txBox="1"/>
          <p:nvPr>
            <p:ph idx="1" type="body"/>
          </p:nvPr>
        </p:nvSpPr>
        <p:spPr>
          <a:xfrm>
            <a:off x="3147665" y="2859239"/>
            <a:ext cx="1138200" cy="67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𝜓 = 1 inside domain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Google Shape;108;p17"/>
          <p:cNvPicPr preferRelativeResize="0"/>
          <p:nvPr/>
        </p:nvPicPr>
        <p:blipFill rotWithShape="1">
          <a:blip r:embed="rId3">
            <a:alphaModFix/>
          </a:blip>
          <a:srcRect b="9930" l="3732" r="8239" t="5552"/>
          <a:stretch/>
        </p:blipFill>
        <p:spPr>
          <a:xfrm>
            <a:off x="10" y="1392425"/>
            <a:ext cx="5095915" cy="3249950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solution: model interface as diffuse region</a:t>
            </a:r>
            <a:endParaRPr/>
          </a:p>
        </p:txBody>
      </p:sp>
      <p:pic>
        <p:nvPicPr>
          <p:cNvPr id="110" name="Google Shape;110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94850" y="1017725"/>
            <a:ext cx="3437450" cy="3437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5400000">
            <a:off x="6891250" y="2958775"/>
            <a:ext cx="442950" cy="3435750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17"/>
          <p:cNvSpPr txBox="1"/>
          <p:nvPr>
            <p:ph idx="1" type="body"/>
          </p:nvPr>
        </p:nvSpPr>
        <p:spPr>
          <a:xfrm>
            <a:off x="8465025" y="4700700"/>
            <a:ext cx="565200" cy="44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1200">
                <a:solidFill>
                  <a:srgbClr val="000000"/>
                </a:solidFill>
              </a:rPr>
              <a:t>1</a:t>
            </a:r>
            <a:r>
              <a:rPr b="1" lang="en" sz="1200">
                <a:solidFill>
                  <a:srgbClr val="000000"/>
                </a:solidFill>
              </a:rPr>
              <a:t>.0</a:t>
            </a:r>
            <a:endParaRPr b="1" sz="1200">
              <a:solidFill>
                <a:srgbClr val="000000"/>
              </a:solidFill>
            </a:endParaRPr>
          </a:p>
        </p:txBody>
      </p:sp>
      <p:sp>
        <p:nvSpPr>
          <p:cNvPr id="113" name="Google Shape;113;p17"/>
          <p:cNvSpPr txBox="1"/>
          <p:nvPr>
            <p:ph idx="1" type="body"/>
          </p:nvPr>
        </p:nvSpPr>
        <p:spPr>
          <a:xfrm>
            <a:off x="5212825" y="4700700"/>
            <a:ext cx="565200" cy="44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1200">
                <a:solidFill>
                  <a:srgbClr val="000000"/>
                </a:solidFill>
              </a:rPr>
              <a:t>0</a:t>
            </a:r>
            <a:r>
              <a:rPr b="1" lang="en" sz="1200">
                <a:solidFill>
                  <a:srgbClr val="000000"/>
                </a:solidFill>
              </a:rPr>
              <a:t>.0</a:t>
            </a:r>
            <a:endParaRPr b="1" sz="1200">
              <a:solidFill>
                <a:srgbClr val="000000"/>
              </a:solidFill>
            </a:endParaRPr>
          </a:p>
        </p:txBody>
      </p:sp>
      <p:sp>
        <p:nvSpPr>
          <p:cNvPr id="114" name="Google Shape;114;p17"/>
          <p:cNvSpPr txBox="1"/>
          <p:nvPr/>
        </p:nvSpPr>
        <p:spPr>
          <a:xfrm>
            <a:off x="6841021" y="2689662"/>
            <a:ext cx="853200" cy="65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lt1"/>
                </a:solidFill>
              </a:rPr>
              <a:t>𝜓 = 1</a:t>
            </a:r>
            <a:endParaRPr b="1" sz="1100">
              <a:solidFill>
                <a:schemeClr val="lt1"/>
              </a:solidFill>
            </a:endParaRPr>
          </a:p>
        </p:txBody>
      </p:sp>
      <p:sp>
        <p:nvSpPr>
          <p:cNvPr id="115" name="Google Shape;115;p17"/>
          <p:cNvSpPr txBox="1"/>
          <p:nvPr/>
        </p:nvSpPr>
        <p:spPr>
          <a:xfrm>
            <a:off x="7926546" y="1916262"/>
            <a:ext cx="853200" cy="65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lt1"/>
                </a:solidFill>
              </a:rPr>
              <a:t>𝜓 = 0</a:t>
            </a:r>
            <a:endParaRPr b="1" sz="1100">
              <a:solidFill>
                <a:schemeClr val="lt1"/>
              </a:solidFill>
            </a:endParaRPr>
          </a:p>
        </p:txBody>
      </p:sp>
      <p:cxnSp>
        <p:nvCxnSpPr>
          <p:cNvPr id="116" name="Google Shape;116;p17"/>
          <p:cNvCxnSpPr/>
          <p:nvPr/>
        </p:nvCxnSpPr>
        <p:spPr>
          <a:xfrm flipH="1" rot="10800000">
            <a:off x="5994250" y="1507625"/>
            <a:ext cx="219000" cy="23880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7" name="Google Shape;117;p17"/>
          <p:cNvCxnSpPr/>
          <p:nvPr/>
        </p:nvCxnSpPr>
        <p:spPr>
          <a:xfrm flipH="1" rot="10800000">
            <a:off x="6146650" y="1620575"/>
            <a:ext cx="219000" cy="23880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18" name="Google Shape;118;p17"/>
          <p:cNvSpPr txBox="1"/>
          <p:nvPr/>
        </p:nvSpPr>
        <p:spPr>
          <a:xfrm>
            <a:off x="5409253" y="1017725"/>
            <a:ext cx="1389000" cy="65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lt1"/>
                </a:solidFill>
              </a:rPr>
              <a:t>0 &lt; </a:t>
            </a:r>
            <a:r>
              <a:rPr b="1" lang="en" sz="2000">
                <a:solidFill>
                  <a:schemeClr val="lt1"/>
                </a:solidFill>
              </a:rPr>
              <a:t>𝜓 &lt; 1</a:t>
            </a:r>
            <a:r>
              <a:rPr b="1" lang="en" sz="2000">
                <a:solidFill>
                  <a:schemeClr val="lt1"/>
                </a:solidFill>
              </a:rPr>
              <a:t> </a:t>
            </a:r>
            <a:endParaRPr b="1" i="1" sz="1100">
              <a:solidFill>
                <a:schemeClr val="lt1"/>
              </a:solidFill>
            </a:endParaRPr>
          </a:p>
        </p:txBody>
      </p:sp>
      <p:sp>
        <p:nvSpPr>
          <p:cNvPr id="119" name="Google Shape;119;p17"/>
          <p:cNvSpPr txBox="1"/>
          <p:nvPr>
            <p:ph idx="1" type="body"/>
          </p:nvPr>
        </p:nvSpPr>
        <p:spPr>
          <a:xfrm>
            <a:off x="666184" y="3146689"/>
            <a:ext cx="1138200" cy="67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𝜓 = 0 outside domain</a:t>
            </a:r>
            <a:endParaRPr/>
          </a:p>
        </p:txBody>
      </p:sp>
      <p:sp>
        <p:nvSpPr>
          <p:cNvPr id="120" name="Google Shape;120;p17"/>
          <p:cNvSpPr txBox="1"/>
          <p:nvPr>
            <p:ph idx="1" type="body"/>
          </p:nvPr>
        </p:nvSpPr>
        <p:spPr>
          <a:xfrm>
            <a:off x="3433809" y="3146689"/>
            <a:ext cx="1138200" cy="67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𝜓 = 1 inside domain</a:t>
            </a:r>
            <a:endParaRPr/>
          </a:p>
        </p:txBody>
      </p:sp>
      <p:sp>
        <p:nvSpPr>
          <p:cNvPr id="121" name="Google Shape;121;p17"/>
          <p:cNvSpPr txBox="1"/>
          <p:nvPr>
            <p:ph idx="1" type="body"/>
          </p:nvPr>
        </p:nvSpPr>
        <p:spPr>
          <a:xfrm>
            <a:off x="1804372" y="1908439"/>
            <a:ext cx="1138200" cy="67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0 &lt; </a:t>
            </a:r>
            <a:r>
              <a:rPr lang="en"/>
              <a:t>𝜓 &lt; 1</a:t>
            </a:r>
            <a:r>
              <a:rPr lang="en"/>
              <a:t> in interface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8"/>
          <p:cNvSpPr txBox="1"/>
          <p:nvPr>
            <p:ph type="title"/>
          </p:nvPr>
        </p:nvSpPr>
        <p:spPr>
          <a:xfrm>
            <a:off x="311700" y="445025"/>
            <a:ext cx="4082400" cy="178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Diffuse interface models let us solve PDEs on boundaries of arbitrary geometry</a:t>
            </a:r>
            <a:endParaRPr/>
          </a:p>
        </p:txBody>
      </p:sp>
      <p:sp>
        <p:nvSpPr>
          <p:cNvPr id="127" name="Google Shape;127;p18"/>
          <p:cNvSpPr txBox="1"/>
          <p:nvPr>
            <p:ph idx="1" type="body"/>
          </p:nvPr>
        </p:nvSpPr>
        <p:spPr>
          <a:xfrm>
            <a:off x="311700" y="2417825"/>
            <a:ext cx="4123500" cy="234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Don’t have to explicitly track interface</a:t>
            </a:r>
            <a:endParaRPr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Boundary conditions implicitly imposed by domain parameter 𝜓</a:t>
            </a:r>
            <a:endParaRPr/>
          </a:p>
          <a:p>
            <a: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Evolution of 𝜓 can itself be written as a PDE</a:t>
            </a:r>
            <a:endParaRPr/>
          </a:p>
        </p:txBody>
      </p:sp>
      <p:pic>
        <p:nvPicPr>
          <p:cNvPr id="128" name="Google Shape;128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49900" y="676025"/>
            <a:ext cx="4082400" cy="4082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Applying AMR to the Smoothed Boundary Method </a:t>
            </a:r>
            <a:endParaRPr/>
          </a:p>
        </p:txBody>
      </p:sp>
      <p:pic>
        <p:nvPicPr>
          <p:cNvPr id="134" name="Google Shape;134;p19"/>
          <p:cNvPicPr preferRelativeResize="0"/>
          <p:nvPr/>
        </p:nvPicPr>
        <p:blipFill rotWithShape="1">
          <a:blip r:embed="rId3">
            <a:alphaModFix/>
          </a:blip>
          <a:srcRect b="0" l="7697" r="0" t="0"/>
          <a:stretch/>
        </p:blipFill>
        <p:spPr>
          <a:xfrm>
            <a:off x="4712425" y="1017725"/>
            <a:ext cx="4332202" cy="4017899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19"/>
          <p:cNvSpPr txBox="1"/>
          <p:nvPr>
            <p:ph idx="1" type="body"/>
          </p:nvPr>
        </p:nvSpPr>
        <p:spPr>
          <a:xfrm>
            <a:off x="311700" y="1152475"/>
            <a:ext cx="4524000" cy="3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Allows us to effectively “shrink” the width of our interface relative to the length of our system by using finer grid spacing in interfacial regions</a:t>
            </a:r>
            <a:endParaRPr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Preserves density of grid points across boundary </a:t>
            </a:r>
            <a:endParaRPr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Can construct mesh from binary image or volume data, enabling numerical simulation of complex structures  </a:t>
            </a:r>
            <a:endParaRPr/>
          </a:p>
          <a:p>
            <a:pPr indent="0" lvl="0" marL="0" rtl="0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oogle Shape;140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3600" y="410625"/>
            <a:ext cx="3948401" cy="3948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410625"/>
            <a:ext cx="3948401" cy="3948401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20"/>
          <p:cNvSpPr txBox="1"/>
          <p:nvPr>
            <p:ph type="title"/>
          </p:nvPr>
        </p:nvSpPr>
        <p:spPr>
          <a:xfrm>
            <a:off x="311700" y="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Accuracy Analysis: Simple Geometry </a:t>
            </a:r>
            <a:endParaRPr/>
          </a:p>
        </p:txBody>
      </p:sp>
      <p:pic>
        <p:nvPicPr>
          <p:cNvPr id="143" name="Google Shape;143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80475" y="4274700"/>
            <a:ext cx="2975028" cy="305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719875" y="4181325"/>
            <a:ext cx="1652651" cy="653400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20"/>
          <p:cNvSpPr txBox="1"/>
          <p:nvPr>
            <p:ph idx="1" type="body"/>
          </p:nvPr>
        </p:nvSpPr>
        <p:spPr>
          <a:xfrm>
            <a:off x="895625" y="4513150"/>
            <a:ext cx="706500" cy="44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1200">
                <a:solidFill>
                  <a:srgbClr val="000000"/>
                </a:solidFill>
              </a:rPr>
              <a:t>0.0 (Solid) </a:t>
            </a:r>
            <a:endParaRPr b="1" sz="1200">
              <a:solidFill>
                <a:srgbClr val="000000"/>
              </a:solidFill>
            </a:endParaRPr>
          </a:p>
        </p:txBody>
      </p:sp>
      <p:sp>
        <p:nvSpPr>
          <p:cNvPr id="146" name="Google Shape;146;p20"/>
          <p:cNvSpPr txBox="1"/>
          <p:nvPr>
            <p:ph idx="1" type="body"/>
          </p:nvPr>
        </p:nvSpPr>
        <p:spPr>
          <a:xfrm>
            <a:off x="3763125" y="4513150"/>
            <a:ext cx="706500" cy="44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1200">
                <a:solidFill>
                  <a:srgbClr val="000000"/>
                </a:solidFill>
              </a:rPr>
              <a:t>1</a:t>
            </a:r>
            <a:r>
              <a:rPr b="1" lang="en" sz="1200">
                <a:solidFill>
                  <a:srgbClr val="000000"/>
                </a:solidFill>
              </a:rPr>
              <a:t>.0 (Liquid) </a:t>
            </a:r>
            <a:endParaRPr b="1" sz="1200">
              <a:solidFill>
                <a:srgbClr val="000000"/>
              </a:solidFill>
            </a:endParaRPr>
          </a:p>
        </p:txBody>
      </p:sp>
      <p:sp>
        <p:nvSpPr>
          <p:cNvPr id="147" name="Google Shape;147;p20"/>
          <p:cNvSpPr txBox="1"/>
          <p:nvPr/>
        </p:nvSpPr>
        <p:spPr>
          <a:xfrm>
            <a:off x="2497750" y="4472875"/>
            <a:ext cx="475200" cy="44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/>
              <a:t>𝜓</a:t>
            </a:r>
            <a:endParaRPr b="1" i="1" sz="20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1"/>
          <p:cNvSpPr txBox="1"/>
          <p:nvPr>
            <p:ph idx="1" type="body"/>
          </p:nvPr>
        </p:nvSpPr>
        <p:spPr>
          <a:xfrm>
            <a:off x="895625" y="4513150"/>
            <a:ext cx="706500" cy="44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1200">
                <a:solidFill>
                  <a:srgbClr val="000000"/>
                </a:solidFill>
              </a:rPr>
              <a:t>0.0 (Solid) </a:t>
            </a:r>
            <a:endParaRPr b="1" sz="1200">
              <a:solidFill>
                <a:srgbClr val="000000"/>
              </a:solidFill>
            </a:endParaRPr>
          </a:p>
        </p:txBody>
      </p:sp>
      <p:sp>
        <p:nvSpPr>
          <p:cNvPr id="153" name="Google Shape;153;p21"/>
          <p:cNvSpPr txBox="1"/>
          <p:nvPr>
            <p:ph idx="1" type="body"/>
          </p:nvPr>
        </p:nvSpPr>
        <p:spPr>
          <a:xfrm>
            <a:off x="3763125" y="4513150"/>
            <a:ext cx="706500" cy="44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1200">
                <a:solidFill>
                  <a:srgbClr val="000000"/>
                </a:solidFill>
              </a:rPr>
              <a:t>1.0 (Liquid) </a:t>
            </a:r>
            <a:endParaRPr b="1" sz="1200">
              <a:solidFill>
                <a:srgbClr val="000000"/>
              </a:solidFill>
            </a:endParaRPr>
          </a:p>
        </p:txBody>
      </p:sp>
      <p:sp>
        <p:nvSpPr>
          <p:cNvPr id="154" name="Google Shape;154;p21"/>
          <p:cNvSpPr txBox="1"/>
          <p:nvPr/>
        </p:nvSpPr>
        <p:spPr>
          <a:xfrm>
            <a:off x="2497750" y="4472875"/>
            <a:ext cx="475200" cy="44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/>
              <a:t>𝜓</a:t>
            </a:r>
            <a:endParaRPr b="1" i="1" sz="2000"/>
          </a:p>
        </p:txBody>
      </p:sp>
      <p:pic>
        <p:nvPicPr>
          <p:cNvPr id="155" name="Google Shape;155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1800" y="436950"/>
            <a:ext cx="3950207" cy="3950207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21"/>
          <p:cNvSpPr txBox="1"/>
          <p:nvPr>
            <p:ph type="title"/>
          </p:nvPr>
        </p:nvSpPr>
        <p:spPr>
          <a:xfrm>
            <a:off x="311700" y="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Accuracy Analysis: </a:t>
            </a:r>
            <a:r>
              <a:rPr i="1" lang="en"/>
              <a:t>Continued</a:t>
            </a:r>
            <a:endParaRPr i="1"/>
          </a:p>
        </p:txBody>
      </p:sp>
      <p:pic>
        <p:nvPicPr>
          <p:cNvPr id="157" name="Google Shape;157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80475" y="4274700"/>
            <a:ext cx="2975028" cy="305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71100" y="436950"/>
            <a:ext cx="3950207" cy="39502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719875" y="4181325"/>
            <a:ext cx="1652651" cy="653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pearmint">
  <a:themeElements>
    <a:clrScheme name="Spearmint">
      <a:dk1>
        <a:srgbClr val="202729"/>
      </a:dk1>
      <a:lt1>
        <a:srgbClr val="FFFFFF"/>
      </a:lt1>
      <a:dk2>
        <a:srgbClr val="4BA173"/>
      </a:dk2>
      <a:lt2>
        <a:srgbClr val="63D297"/>
      </a:lt2>
      <a:accent1>
        <a:srgbClr val="353744"/>
      </a:accent1>
      <a:accent2>
        <a:srgbClr val="424242"/>
      </a:accent2>
      <a:accent3>
        <a:srgbClr val="616161"/>
      </a:accent3>
      <a:accent4>
        <a:srgbClr val="999999"/>
      </a:accent4>
      <a:accent5>
        <a:srgbClr val="FF5252"/>
      </a:accent5>
      <a:accent6>
        <a:srgbClr val="FFF176"/>
      </a:accent6>
      <a:hlink>
        <a:srgbClr val="FF5252"/>
      </a:hlink>
      <a:folHlink>
        <a:srgbClr val="FF525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